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2"/>
  </p:notesMasterIdLst>
  <p:handoutMasterIdLst>
    <p:handoutMasterId r:id="rId73"/>
  </p:handoutMasterIdLst>
  <p:sldIdLst>
    <p:sldId id="264" r:id="rId3"/>
    <p:sldId id="289" r:id="rId4"/>
    <p:sldId id="291" r:id="rId5"/>
    <p:sldId id="309" r:id="rId6"/>
    <p:sldId id="294" r:id="rId7"/>
    <p:sldId id="295" r:id="rId8"/>
    <p:sldId id="296" r:id="rId9"/>
    <p:sldId id="297" r:id="rId10"/>
    <p:sldId id="298" r:id="rId11"/>
    <p:sldId id="305" r:id="rId12"/>
    <p:sldId id="313" r:id="rId13"/>
    <p:sldId id="315" r:id="rId14"/>
    <p:sldId id="316" r:id="rId15"/>
    <p:sldId id="317" r:id="rId16"/>
    <p:sldId id="322" r:id="rId17"/>
    <p:sldId id="323" r:id="rId18"/>
    <p:sldId id="347" r:id="rId19"/>
    <p:sldId id="325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5" r:id="rId28"/>
    <p:sldId id="392" r:id="rId29"/>
    <p:sldId id="336" r:id="rId30"/>
    <p:sldId id="337" r:id="rId31"/>
    <p:sldId id="338" r:id="rId32"/>
    <p:sldId id="340" r:id="rId33"/>
    <p:sldId id="343" r:id="rId34"/>
    <p:sldId id="348" r:id="rId35"/>
    <p:sldId id="349" r:id="rId36"/>
    <p:sldId id="351" r:id="rId37"/>
    <p:sldId id="353" r:id="rId38"/>
    <p:sldId id="350" r:id="rId39"/>
    <p:sldId id="354" r:id="rId40"/>
    <p:sldId id="355" r:id="rId41"/>
    <p:sldId id="356" r:id="rId42"/>
    <p:sldId id="357" r:id="rId43"/>
    <p:sldId id="358" r:id="rId44"/>
    <p:sldId id="359" r:id="rId45"/>
    <p:sldId id="361" r:id="rId46"/>
    <p:sldId id="362" r:id="rId47"/>
    <p:sldId id="363" r:id="rId48"/>
    <p:sldId id="384" r:id="rId49"/>
    <p:sldId id="365" r:id="rId50"/>
    <p:sldId id="366" r:id="rId51"/>
    <p:sldId id="393" r:id="rId52"/>
    <p:sldId id="395" r:id="rId53"/>
    <p:sldId id="394" r:id="rId54"/>
    <p:sldId id="367" r:id="rId55"/>
    <p:sldId id="368" r:id="rId56"/>
    <p:sldId id="369" r:id="rId57"/>
    <p:sldId id="352" r:id="rId58"/>
    <p:sldId id="370" r:id="rId59"/>
    <p:sldId id="371" r:id="rId60"/>
    <p:sldId id="372" r:id="rId61"/>
    <p:sldId id="373" r:id="rId62"/>
    <p:sldId id="374" r:id="rId63"/>
    <p:sldId id="375" r:id="rId64"/>
    <p:sldId id="376" r:id="rId65"/>
    <p:sldId id="377" r:id="rId66"/>
    <p:sldId id="378" r:id="rId67"/>
    <p:sldId id="385" r:id="rId68"/>
    <p:sldId id="386" r:id="rId69"/>
    <p:sldId id="396" r:id="rId70"/>
    <p:sldId id="302" r:id="rId71"/>
  </p:sldIdLst>
  <p:sldSz cx="9144000" cy="5715000" type="screen16x10"/>
  <p:notesSz cx="6858000" cy="9144000"/>
  <p:defaultTextStyle>
    <a:defPPr>
      <a:defRPr lang="en-US"/>
    </a:defPPr>
    <a:lvl1pPr marL="0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orient="horz" pos="1800">
          <p15:clr>
            <a:srgbClr val="A4A3A4"/>
          </p15:clr>
        </p15:guide>
        <p15:guide id="1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45" autoAdjust="0"/>
    <p:restoredTop sz="93741" autoAdjust="0"/>
  </p:normalViewPr>
  <p:slideViewPr>
    <p:cSldViewPr showGuides="1">
      <p:cViewPr varScale="1">
        <p:scale>
          <a:sx n="144" d="100"/>
          <a:sy n="144" d="100"/>
        </p:scale>
        <p:origin x="824" y="176"/>
      </p:cViewPr>
      <p:guideLst>
        <p:guide pos="3839"/>
        <p:guide orient="horz" pos="2160"/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7/25/24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7/25/24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248839"/>
            <a:ext cx="5257800" cy="274902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70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4106334"/>
            <a:ext cx="5257800" cy="103716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900" b="0">
                <a:solidFill>
                  <a:schemeClr val="tx1"/>
                </a:solidFill>
              </a:defRPr>
            </a:lvl1pPr>
            <a:lvl2pPr marL="41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7/25/24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1" y="228869"/>
            <a:ext cx="1066800" cy="4914634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869"/>
            <a:ext cx="6400800" cy="4914634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7/25/24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7/25/24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04169"/>
            <a:ext cx="5257800" cy="1608667"/>
          </a:xfrm>
        </p:spPr>
        <p:txBody>
          <a:bodyPr anchor="t">
            <a:normAutofit/>
          </a:bodyPr>
          <a:lstStyle>
            <a:lvl1pPr algn="l">
              <a:defRPr sz="37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4"/>
            <a:ext cx="5257800" cy="108082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 marL="410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5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7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09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0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4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7/25/24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56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7455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7/25/24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7/25/24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7/25/24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0"/>
            <a:ext cx="59436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8170"/>
            <a:ext cx="2514600" cy="2370667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402170"/>
            <a:ext cx="5105400" cy="4910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3873502"/>
            <a:ext cx="2514600" cy="1439333"/>
          </a:xfrm>
        </p:spPr>
        <p:txBody>
          <a:bodyPr>
            <a:normAutofit/>
          </a:bodyPr>
          <a:lstStyle>
            <a:lvl1pPr marL="0" indent="0">
              <a:spcBef>
                <a:spcPts val="807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7/25/24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2101" y="0"/>
            <a:ext cx="6019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00500"/>
            <a:ext cx="5486400" cy="635000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2838"/>
            <a:ext cx="5486400" cy="370681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410183" indent="0">
              <a:buNone/>
              <a:defRPr sz="2500"/>
            </a:lvl2pPr>
            <a:lvl3pPr marL="820366" indent="0">
              <a:buNone/>
              <a:defRPr sz="2200"/>
            </a:lvl3pPr>
            <a:lvl4pPr marL="1230548" indent="0">
              <a:buNone/>
              <a:defRPr sz="1800"/>
            </a:lvl4pPr>
            <a:lvl5pPr marL="1640731" indent="0">
              <a:buNone/>
              <a:defRPr sz="1800"/>
            </a:lvl5pPr>
            <a:lvl6pPr marL="2050914" indent="0">
              <a:buNone/>
              <a:defRPr sz="1800"/>
            </a:lvl6pPr>
            <a:lvl7pPr marL="2461097" indent="0">
              <a:buNone/>
              <a:defRPr sz="1800"/>
            </a:lvl7pPr>
            <a:lvl8pPr marL="2871279" indent="0">
              <a:buNone/>
              <a:defRPr sz="1800"/>
            </a:lvl8pPr>
            <a:lvl9pPr marL="3281462" indent="0">
              <a:buNone/>
              <a:defRPr sz="18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635501"/>
            <a:ext cx="5486400" cy="6773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7/25/24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0"/>
            <a:ext cx="8686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2"/>
            <a:ext cx="7620000" cy="1164167"/>
          </a:xfrm>
          <a:prstGeom prst="rect">
            <a:avLst/>
          </a:prstGeom>
        </p:spPr>
        <p:txBody>
          <a:bodyPr vert="horz" lIns="82036" tIns="41018" rIns="82036" bIns="41018" rtlCol="0" anchor="b">
            <a:norm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170"/>
            <a:ext cx="7620000" cy="3725333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4002"/>
            <a:ext cx="205740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l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7/25/24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1651" y="5334002"/>
            <a:ext cx="466344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ct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52" y="5334002"/>
            <a:ext cx="83086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20366" rtl="0" eaLnBrk="1" latinLnBrk="0" hangingPunct="1">
        <a:lnSpc>
          <a:spcPct val="85000"/>
        </a:lnSpc>
        <a:spcBef>
          <a:spcPct val="0"/>
        </a:spcBef>
        <a:buNone/>
        <a:tabLst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92" indent="-205092" algn="l" defTabSz="820366" rtl="0" eaLnBrk="1" latinLnBrk="0" hangingPunct="1">
        <a:lnSpc>
          <a:spcPct val="95000"/>
        </a:lnSpc>
        <a:spcBef>
          <a:spcPts val="1256"/>
        </a:spcBef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92219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79347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476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03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0731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9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14987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43133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83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366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548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731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914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097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279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462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8" y="2769126"/>
            <a:ext cx="9113162" cy="1536174"/>
          </a:xfrm>
        </p:spPr>
        <p:txBody>
          <a:bodyPr>
            <a:noAutofit/>
          </a:bodyPr>
          <a:lstStyle/>
          <a:p>
            <a:r>
              <a:rPr lang="es-ES_tradnl" sz="5400" b="1" dirty="0"/>
              <a:t>Clínica de pronunciación: </a:t>
            </a:r>
            <a:br>
              <a:rPr lang="es-ES_tradnl" sz="5400" b="1"/>
            </a:br>
            <a:r>
              <a:rPr lang="es-ES_tradnl" sz="5400" b="1"/>
              <a:t>Sesión 3</a:t>
            </a:r>
            <a:endParaRPr lang="es-ES_tradnl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287434"/>
            <a:ext cx="4572000" cy="465666"/>
          </a:xfrm>
        </p:spPr>
        <p:txBody>
          <a:bodyPr>
            <a:normAutofit/>
          </a:bodyPr>
          <a:lstStyle/>
          <a:p>
            <a:r>
              <a:rPr lang="es-ES_tradnl" dirty="0"/>
              <a:t>Middlebury </a:t>
            </a:r>
            <a:r>
              <a:rPr lang="es-ES_tradnl" dirty="0" err="1"/>
              <a:t>College</a:t>
            </a:r>
            <a:r>
              <a:rPr lang="es-ES_tradnl" dirty="0"/>
              <a:t> - 2024</a:t>
            </a:r>
          </a:p>
        </p:txBody>
      </p:sp>
      <p:pic>
        <p:nvPicPr>
          <p:cNvPr id="5" name="Picture 4" descr="welc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26670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572000" y="4677833"/>
            <a:ext cx="4572000" cy="1037167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>
            <a:lvl1pPr marL="0" indent="0" algn="l" defTabSz="820366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83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0366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0548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40731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0914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61097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71279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81462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_tradnl" dirty="0"/>
          </a:p>
          <a:p>
            <a:pPr algn="r"/>
            <a:endParaRPr lang="es-ES_tradnl" dirty="0"/>
          </a:p>
          <a:p>
            <a:pPr algn="r"/>
            <a:r>
              <a:rPr lang="es-ES_tradnl" dirty="0"/>
              <a:t>Jueves: 4:00-4:45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666" y="19431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nit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es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un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</a:p>
          <a:p>
            <a:pPr algn="ctr"/>
            <a:r>
              <a:rPr lang="en-US" sz="7200" dirty="0" err="1">
                <a:latin typeface="Arial Black" charset="0"/>
              </a:rPr>
              <a:t>chic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bonit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997" y="495300"/>
            <a:ext cx="2266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err="1">
                <a:solidFill>
                  <a:schemeClr val="bg1"/>
                </a:solidFill>
              </a:rPr>
              <a:t>inglés</a:t>
            </a:r>
            <a:endParaRPr lang="en-US" sz="6600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1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342270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hw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0" y="2552700"/>
            <a:ext cx="1828800" cy="1828800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3830320" y="2857500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52487" y="-7615"/>
            <a:ext cx="2652713" cy="5723989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síl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b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públ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co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termin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s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 dirty="0" err="1">
                <a:latin typeface="Arial Black" charset="0"/>
              </a:rPr>
              <a:t>plico</a:t>
            </a:r>
            <a:r>
              <a:rPr lang="en-US" sz="4000" dirty="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tercer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recto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c</a:t>
            </a:r>
            <a:r>
              <a:rPr lang="en-US" sz="4000" dirty="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 dirty="0">
                <a:latin typeface="Arial Black" charset="0"/>
              </a:rPr>
              <a:t>mid</a:t>
            </a:r>
            <a:r>
              <a:rPr lang="en-US" sz="4000" dirty="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562600" y="-1900"/>
            <a:ext cx="2590800" cy="5723988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torc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 dirty="0" err="1">
                <a:latin typeface="Arial Black" charset="0"/>
              </a:rPr>
              <a:t>scrib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méd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co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min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s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ncero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lágr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m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stillo</a:t>
            </a:r>
            <a:endParaRPr lang="en-US" sz="4000" dirty="0">
              <a:latin typeface="Arial Black" charset="0"/>
            </a:endParaRPr>
          </a:p>
        </p:txBody>
      </p:sp>
      <p:pic>
        <p:nvPicPr>
          <p:cNvPr id="10" name="Picture 9" descr="tensio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520" y="30988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9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52800" y="19372"/>
            <a:ext cx="5791200" cy="5687988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d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v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 dirty="0" err="1">
                <a:latin typeface="Arial Black" charset="0"/>
              </a:rPr>
              <a:t>rtido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f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 err="1">
                <a:latin typeface="Arial Black" charset="0"/>
              </a:rPr>
              <a:t>ntást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co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últim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 err="1">
                <a:latin typeface="Arial Black" charset="0"/>
              </a:rPr>
              <a:t>ment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 dirty="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repúbl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c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Marí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>
                <a:latin typeface="Arial Black" charset="0"/>
              </a:rPr>
              <a:t>	</a:t>
            </a:r>
          </a:p>
        </p:txBody>
      </p:sp>
      <p:pic>
        <p:nvPicPr>
          <p:cNvPr id="5" name="Picture 4" descr="schw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2247900" cy="2247900"/>
          </a:xfrm>
          <a:prstGeom prst="rect">
            <a:avLst/>
          </a:prstGeom>
        </p:spPr>
      </p:pic>
      <p:sp>
        <p:nvSpPr>
          <p:cNvPr id="4" name="&quot;No&quot; Symbol 3"/>
          <p:cNvSpPr/>
          <p:nvPr/>
        </p:nvSpPr>
        <p:spPr>
          <a:xfrm>
            <a:off x="980440" y="2247900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43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1863217" y="1943100"/>
            <a:ext cx="5451983" cy="1446550"/>
          </a:xfrm>
          <a:prstGeom prst="rect">
            <a:avLst/>
          </a:prstGeom>
          <a:solidFill>
            <a:srgbClr val="FCF800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pol</a:t>
            </a:r>
            <a:r>
              <a:rPr lang="en-US" sz="8800" dirty="0" err="1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c</a:t>
            </a:r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í</a:t>
            </a:r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3006217" y="10744200"/>
            <a:ext cx="92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inglés</a:t>
            </a:r>
            <a:endParaRPr lang="en-US"/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5520817" y="2095500"/>
            <a:ext cx="685800" cy="1219200"/>
          </a:xfrm>
          <a:prstGeom prst="rect">
            <a:avLst/>
          </a:prstGeom>
          <a:noFill/>
          <a:ln w="152400">
            <a:solidFill>
              <a:srgbClr val="2C00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8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9" grpId="0" build="p" autoUpdateAnimBg="0" advAuto="0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1333500"/>
            <a:ext cx="4912828" cy="3533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30355" y="6042900"/>
            <a:ext cx="90658" cy="34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5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70182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Algunas estrategias </a:t>
            </a:r>
          </a:p>
          <a:p>
            <a:pPr algn="ctr"/>
            <a:r>
              <a:rPr lang="es-ES_tradnl" sz="5000" dirty="0"/>
              <a:t>para mejorar la 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2705100"/>
            <a:ext cx="7772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Usar el espejo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Hacer grabaciones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Hablar lentamente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Buscar un modelo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Cantar</a:t>
            </a:r>
          </a:p>
        </p:txBody>
      </p:sp>
    </p:spTree>
    <p:extLst>
      <p:ext uri="{BB962C8B-B14F-4D97-AF65-F5344CB8AC3E}">
        <p14:creationId xmlns:p14="http://schemas.microsoft.com/office/powerpoint/2010/main" val="33036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FF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FF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2</a:t>
            </a:r>
          </a:p>
        </p:txBody>
      </p:sp>
    </p:spTree>
    <p:extLst>
      <p:ext uri="{BB962C8B-B14F-4D97-AF65-F5344CB8AC3E}">
        <p14:creationId xmlns:p14="http://schemas.microsoft.com/office/powerpoint/2010/main" val="354292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9144000" cy="50725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340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FF00"/>
                </a:solidFill>
                <a:latin typeface="Arial Black"/>
                <a:cs typeface="Arial Black"/>
              </a:rPr>
              <a:t>La </a:t>
            </a:r>
            <a:r>
              <a:rPr lang="en-US" sz="6600" dirty="0" err="1">
                <a:solidFill>
                  <a:srgbClr val="FFFF00"/>
                </a:solidFill>
                <a:latin typeface="Arial Black"/>
                <a:cs typeface="Arial Black"/>
              </a:rPr>
              <a:t>aspiración</a:t>
            </a:r>
            <a:endParaRPr lang="en-US" sz="6600" dirty="0">
              <a:solidFill>
                <a:srgbClr val="FFFF00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886200" y="11811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7000" y="27813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FF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FF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E598C-B98A-624C-99F3-E9DD0BDCB5FB}"/>
              </a:ext>
            </a:extLst>
          </p:cNvPr>
          <p:cNvSpPr txBox="1"/>
          <p:nvPr/>
        </p:nvSpPr>
        <p:spPr>
          <a:xfrm>
            <a:off x="3388823" y="4320421"/>
            <a:ext cx="23663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</a:rPr>
              <a:t>La schwa</a:t>
            </a:r>
          </a:p>
        </p:txBody>
      </p:sp>
    </p:spTree>
    <p:extLst>
      <p:ext uri="{BB962C8B-B14F-4D97-AF65-F5344CB8AC3E}">
        <p14:creationId xmlns:p14="http://schemas.microsoft.com/office/powerpoint/2010/main" val="22099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-38100"/>
            <a:ext cx="9144000" cy="2781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1430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0" dirty="0">
                <a:latin typeface="Arial Black"/>
                <a:cs typeface="Arial Black"/>
              </a:rPr>
              <a:t>p, t, k</a:t>
            </a:r>
            <a:endParaRPr lang="en-US" sz="7500" dirty="0"/>
          </a:p>
        </p:txBody>
      </p:sp>
      <p:sp>
        <p:nvSpPr>
          <p:cNvPr id="4" name="TextBox 3"/>
          <p:cNvSpPr txBox="1"/>
          <p:nvPr/>
        </p:nvSpPr>
        <p:spPr>
          <a:xfrm>
            <a:off x="3352800" y="1537781"/>
            <a:ext cx="2438400" cy="93871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500" dirty="0" err="1"/>
              <a:t>inglés</a:t>
            </a:r>
            <a:endParaRPr lang="en-US" sz="5500" dirty="0"/>
          </a:p>
        </p:txBody>
      </p:sp>
      <p:sp>
        <p:nvSpPr>
          <p:cNvPr id="6" name="Rectangle 5"/>
          <p:cNvSpPr/>
          <p:nvPr/>
        </p:nvSpPr>
        <p:spPr>
          <a:xfrm>
            <a:off x="269905" y="2723971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37462" y="37719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30452" y="4552771"/>
            <a:ext cx="17229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 descr="aspiration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80332"/>
            <a:ext cx="1600200" cy="1344168"/>
          </a:xfrm>
          <a:prstGeom prst="rect">
            <a:avLst/>
          </a:prstGeom>
        </p:spPr>
      </p:pic>
      <p:pic>
        <p:nvPicPr>
          <p:cNvPr id="13" name="Picture 12" descr="aspiration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39" y="2971800"/>
            <a:ext cx="1932861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2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-38100"/>
            <a:ext cx="9144000" cy="2781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1430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0" dirty="0">
                <a:latin typeface="Arial Black"/>
                <a:cs typeface="Arial Black"/>
              </a:rPr>
              <a:t>p, t, k</a:t>
            </a:r>
            <a:endParaRPr lang="en-US" sz="7500" dirty="0"/>
          </a:p>
        </p:txBody>
      </p:sp>
      <p:sp>
        <p:nvSpPr>
          <p:cNvPr id="4" name="TextBox 3"/>
          <p:cNvSpPr txBox="1"/>
          <p:nvPr/>
        </p:nvSpPr>
        <p:spPr>
          <a:xfrm>
            <a:off x="3352800" y="1537781"/>
            <a:ext cx="2438400" cy="93871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500" dirty="0" err="1"/>
              <a:t>inglés</a:t>
            </a:r>
            <a:endParaRPr lang="en-US" sz="5500" dirty="0"/>
          </a:p>
        </p:txBody>
      </p:sp>
      <p:pic>
        <p:nvPicPr>
          <p:cNvPr id="12" name="Picture 11" descr="aspiration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80332"/>
            <a:ext cx="1600200" cy="1344168"/>
          </a:xfrm>
          <a:prstGeom prst="rect">
            <a:avLst/>
          </a:prstGeom>
        </p:spPr>
      </p:pic>
      <p:pic>
        <p:nvPicPr>
          <p:cNvPr id="13" name="Picture 12" descr="aspiration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39" y="2971800"/>
            <a:ext cx="1932861" cy="1409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959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Arial Black"/>
                <a:cs typeface="Arial Black"/>
              </a:rPr>
              <a:t>/</a:t>
            </a:r>
            <a:r>
              <a:rPr lang="en-US" sz="6600" dirty="0" err="1">
                <a:latin typeface="Arial Black"/>
                <a:cs typeface="Arial Black"/>
              </a:rPr>
              <a:t>p</a:t>
            </a:r>
            <a:r>
              <a:rPr lang="en-US" sz="6600" baseline="30000" dirty="0" err="1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6600" dirty="0">
                <a:latin typeface="Arial Black"/>
                <a:cs typeface="Arial Black"/>
              </a:rPr>
              <a:t>, </a:t>
            </a:r>
            <a:r>
              <a:rPr lang="en-US" sz="6600" dirty="0" err="1">
                <a:latin typeface="Arial Black"/>
                <a:cs typeface="Arial Black"/>
              </a:rPr>
              <a:t>t</a:t>
            </a:r>
            <a:r>
              <a:rPr lang="en-US" sz="6600" baseline="30000" dirty="0" err="1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6600" dirty="0">
                <a:latin typeface="Arial Black"/>
                <a:cs typeface="Arial Black"/>
              </a:rPr>
              <a:t>, </a:t>
            </a:r>
            <a:r>
              <a:rPr lang="en-US" sz="6600" dirty="0" err="1">
                <a:latin typeface="Arial Black"/>
                <a:cs typeface="Arial Black"/>
              </a:rPr>
              <a:t>k</a:t>
            </a:r>
            <a:r>
              <a:rPr lang="en-US" sz="6600" baseline="30000" dirty="0" err="1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6600" dirty="0">
                <a:latin typeface="Arial Black"/>
                <a:cs typeface="Arial Black"/>
              </a:rPr>
              <a:t>/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3050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48790" y="952500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48790" y="2324100"/>
            <a:ext cx="3571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eople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48790" y="3759773"/>
            <a:ext cx="21336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lot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Left Arrow 5"/>
          <p:cNvSpPr/>
          <p:nvPr/>
        </p:nvSpPr>
        <p:spPr bwMode="auto">
          <a:xfrm>
            <a:off x="2895600" y="1638300"/>
            <a:ext cx="2362200" cy="18288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039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inglés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46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9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2971800" y="1485900"/>
            <a:ext cx="2362200" cy="2286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SIN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66424" y="876300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err="1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66424" y="2247900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66424" y="3683573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35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2971800" y="1485900"/>
            <a:ext cx="2362200" cy="2286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SIN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04462" y="8763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err="1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04462" y="2247900"/>
            <a:ext cx="23901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04462" y="3683573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25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229100"/>
            <a:ext cx="31051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inglés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 vs.</a:t>
            </a:r>
          </a:p>
          <a:p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200" y="419100"/>
            <a:ext cx="4114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COMPARA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24391" y="2247900"/>
            <a:ext cx="143860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00591" y="3695700"/>
            <a:ext cx="73259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triped Right Arrow 15"/>
          <p:cNvSpPr/>
          <p:nvPr/>
        </p:nvSpPr>
        <p:spPr bwMode="auto">
          <a:xfrm>
            <a:off x="5105400" y="2247900"/>
            <a:ext cx="1600200" cy="990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>
            <a:off x="5105400" y="3771900"/>
            <a:ext cx="1600200" cy="9144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2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200" y="419100"/>
            <a:ext cx="4114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COMPARA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triped Right Arrow 15"/>
          <p:cNvSpPr/>
          <p:nvPr/>
        </p:nvSpPr>
        <p:spPr bwMode="auto">
          <a:xfrm>
            <a:off x="5105400" y="2247900"/>
            <a:ext cx="1600200" cy="990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>
            <a:off x="5105400" y="3771900"/>
            <a:ext cx="1600200" cy="9144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58000" y="2223581"/>
            <a:ext cx="143860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oo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3671381"/>
            <a:ext cx="968165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ú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69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2735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taco</a:t>
            </a:r>
          </a:p>
        </p:txBody>
      </p:sp>
      <p:pic>
        <p:nvPicPr>
          <p:cNvPr id="4" name="Picture 3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09900"/>
            <a:ext cx="2611967" cy="1866900"/>
          </a:xfrm>
          <a:prstGeom prst="rect">
            <a:avLst/>
          </a:prstGeom>
        </p:spPr>
      </p:pic>
      <p:pic>
        <p:nvPicPr>
          <p:cNvPr id="6" name="Picture 5" descr="Screen Shot 2014-07-21 at 6.4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46" y="2933700"/>
            <a:ext cx="2871400" cy="201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4991100"/>
            <a:ext cx="1153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Inglés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6769608" y="4991100"/>
            <a:ext cx="1459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Español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9729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91200" y="2057042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91200" y="2876371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3790771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48400" y="1905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40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91200" y="2876371"/>
            <a:ext cx="26480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48400" y="1905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08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/>
              <a:t>  ¿Qué es una </a:t>
            </a:r>
            <a:r>
              <a:rPr lang="es-ES_tradnl" sz="6600" dirty="0" err="1"/>
              <a:t>schwa</a:t>
            </a:r>
            <a:r>
              <a:rPr lang="es-ES_tradnl" sz="6600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844105"/>
            <a:ext cx="5791200" cy="172354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srgbClr val="2C00FB"/>
                </a:solidFill>
                <a:latin typeface="Arial Black" charset="0"/>
              </a:rPr>
              <a:t>= </a:t>
            </a:r>
            <a:r>
              <a:rPr lang="en-US" sz="3400" dirty="0" err="1">
                <a:solidFill>
                  <a:srgbClr val="2C00FB"/>
                </a:solidFill>
                <a:latin typeface="Arial Black" charset="0"/>
              </a:rPr>
              <a:t>sonido</a:t>
            </a:r>
            <a:endParaRPr lang="en-US" sz="3400" dirty="0">
              <a:solidFill>
                <a:srgbClr val="2C00FB"/>
              </a:solidFill>
              <a:latin typeface="Arial Black" charset="0"/>
            </a:endParaRPr>
          </a:p>
          <a:p>
            <a:pPr algn="ctr"/>
            <a:r>
              <a:rPr lang="en-US" sz="7200" u="sng" dirty="0">
                <a:solidFill>
                  <a:srgbClr val="FF0000"/>
                </a:solidFill>
                <a:latin typeface="Arial Black" charset="0"/>
              </a:rPr>
              <a:t>IN</a:t>
            </a:r>
            <a:r>
              <a:rPr lang="en-US" sz="5000" dirty="0">
                <a:solidFill>
                  <a:srgbClr val="FF0000"/>
                </a:solidFill>
                <a:latin typeface="Arial Black" charset="0"/>
              </a:rPr>
              <a:t>ACENTUADO</a:t>
            </a:r>
          </a:p>
        </p:txBody>
      </p:sp>
      <p:pic>
        <p:nvPicPr>
          <p:cNvPr id="5" name="Picture 4" descr="schwa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159000"/>
            <a:ext cx="3175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7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8598"/>
            <a:ext cx="9144000" cy="44114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6600" dirty="0" err="1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ino</a:t>
            </a:r>
            <a:endParaRPr lang="en-US" sz="6600" dirty="0">
              <a:solidFill>
                <a:schemeClr val="accent3">
                  <a:lumMod val="50000"/>
                </a:schemeClr>
              </a:solidFill>
              <a:latin typeface="Arial Black"/>
              <a:cs typeface="Arial Black"/>
            </a:endParaRPr>
          </a:p>
          <a:p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72980" y="3924300"/>
            <a:ext cx="2509020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 /</a:t>
            </a:r>
            <a:r>
              <a:rPr lang="en-US" sz="96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 </a:t>
            </a:r>
            <a:endParaRPr lang="en-US" sz="96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2667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3200400" y="2781300"/>
            <a:ext cx="685800" cy="619542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8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3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3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14400" y="1136863"/>
            <a:ext cx="6629400" cy="431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ito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érez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uso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el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el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en el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itre</a:t>
            </a:r>
            <a:endParaRPr lang="en-US" sz="5000" b="1" dirty="0">
              <a:solidFill>
                <a:srgbClr val="000000"/>
              </a:solidFill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05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1104900"/>
            <a:ext cx="8458200" cy="4147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1.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érez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uso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el en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re.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2.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un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an.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3.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¿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uedes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oner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rograma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ara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úbli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o?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4.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asa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or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ero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ara 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 la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uer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 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iada.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5.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Mi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os de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76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FF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3</a:t>
            </a:r>
          </a:p>
        </p:txBody>
      </p:sp>
    </p:spTree>
    <p:extLst>
      <p:ext uri="{BB962C8B-B14F-4D97-AF65-F5344CB8AC3E}">
        <p14:creationId xmlns:p14="http://schemas.microsoft.com/office/powerpoint/2010/main" val="14212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imilac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4343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7200" y="2781300"/>
            <a:ext cx="3124200" cy="12954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b="1" dirty="0">
                <a:solidFill>
                  <a:srgbClr val="FF0000"/>
                </a:solidFill>
              </a:rPr>
              <a:t>“b, d, g”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10200" y="2781300"/>
            <a:ext cx="3124200" cy="12954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b="1" dirty="0">
                <a:solidFill>
                  <a:srgbClr val="FF0000"/>
                </a:solidFill>
              </a:rPr>
              <a:t>“s, z”</a:t>
            </a:r>
          </a:p>
        </p:txBody>
      </p:sp>
    </p:spTree>
    <p:extLst>
      <p:ext uri="{BB962C8B-B14F-4D97-AF65-F5344CB8AC3E}">
        <p14:creationId xmlns:p14="http://schemas.microsoft.com/office/powerpoint/2010/main" val="159289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24765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600" dirty="0"/>
              <a:t>Primera parte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3147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“b, d, g”</a:t>
            </a:r>
          </a:p>
        </p:txBody>
      </p:sp>
    </p:spTree>
    <p:extLst>
      <p:ext uri="{BB962C8B-B14F-4D97-AF65-F5344CB8AC3E}">
        <p14:creationId xmlns:p14="http://schemas.microsoft.com/office/powerpoint/2010/main" val="359241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572154"/>
              </p:ext>
            </p:extLst>
          </p:nvPr>
        </p:nvGraphicFramePr>
        <p:xfrm>
          <a:off x="228600" y="1031166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rgbClr val="FF0000"/>
                          </a:solidFill>
                        </a:rPr>
                        <a:t>[b]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>
                          <a:solidFill>
                            <a:srgbClr val="FF0000"/>
                          </a:solidFill>
                        </a:rPr>
                        <a:t>“b”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rgbClr val="FF0000"/>
                          </a:solidFill>
                        </a:rPr>
                        <a:t>[β]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020503"/>
              </p:ext>
            </p:extLst>
          </p:nvPr>
        </p:nvGraphicFramePr>
        <p:xfrm>
          <a:off x="2895600" y="1028700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[d]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“d”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[</a:t>
                      </a:r>
                      <a:r>
                        <a:rPr lang="es-ES_tradnl" sz="40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ð</a:t>
                      </a:r>
                      <a:r>
                        <a:rPr lang="es-ES_tradnl" sz="4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769098"/>
              </p:ext>
            </p:extLst>
          </p:nvPr>
        </p:nvGraphicFramePr>
        <p:xfrm>
          <a:off x="5486400" y="1028700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[g]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“g”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[</a:t>
                      </a:r>
                      <a:r>
                        <a:rPr lang="es-ES_tradnl" sz="400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ɣ</a:t>
                      </a:r>
                      <a:r>
                        <a:rPr lang="es-ES_tradnl" sz="40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1581524" y="14859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581524" y="20955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191000" y="15621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191000" y="21717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781800" y="15621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781800" y="21717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 descr="confundid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67100"/>
            <a:ext cx="2438400" cy="2023508"/>
          </a:xfrm>
          <a:prstGeom prst="rect">
            <a:avLst/>
          </a:prstGeom>
        </p:spPr>
      </p:pic>
      <p:pic>
        <p:nvPicPr>
          <p:cNvPr id="12" name="Picture 11" descr="frustrac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671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2308324"/>
          </a:xfrm>
          <a:prstGeom prst="rect">
            <a:avLst/>
          </a:prstGeom>
          <a:solidFill>
            <a:srgbClr val="FF6FC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>
                <a:solidFill>
                  <a:schemeClr val="bg1"/>
                </a:solidFill>
                <a:latin typeface="Arial Black"/>
                <a:cs typeface="+mn-cs"/>
              </a:rPr>
              <a:t>Pronunciación </a:t>
            </a:r>
          </a:p>
          <a:p>
            <a:pPr algn="ctr">
              <a:defRPr/>
            </a:pP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“</a:t>
            </a:r>
            <a:r>
              <a:rPr lang="en-US" sz="7200">
                <a:solidFill>
                  <a:srgbClr val="FFFF00"/>
                </a:solidFill>
                <a:latin typeface="Arial Black"/>
                <a:cs typeface="+mn-cs"/>
              </a:rPr>
              <a:t>SUAVE</a:t>
            </a: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”</a:t>
            </a:r>
            <a:endParaRPr lang="en-US" sz="7200">
              <a:solidFill>
                <a:schemeClr val="bg1"/>
              </a:solidFill>
              <a:latin typeface="Arial Black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38200" y="3314700"/>
            <a:ext cx="1467319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i</a:t>
            </a:r>
            <a:r>
              <a:rPr lang="en-US" sz="6000" u="sng" dirty="0" err="1">
                <a:solidFill>
                  <a:srgbClr val="FF0000"/>
                </a:solidFill>
                <a:latin typeface="Arial Black"/>
                <a:cs typeface="+mn-cs"/>
              </a:rPr>
              <a:t>b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a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429000" y="3314700"/>
            <a:ext cx="1980530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u="sng" dirty="0" err="1">
                <a:solidFill>
                  <a:srgbClr val="FF0000"/>
                </a:solidFill>
                <a:latin typeface="Arial Black"/>
                <a:cs typeface="+mn-cs"/>
              </a:rPr>
              <a:t>d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465272" y="3314700"/>
            <a:ext cx="1992928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u="sng" dirty="0" err="1">
                <a:solidFill>
                  <a:srgbClr val="FF0000"/>
                </a:solidFill>
                <a:latin typeface="Arial Black"/>
                <a:cs typeface="+mn-cs"/>
              </a:rPr>
              <a:t>g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76E771-27CF-1249-8E99-94F4ABE103E4}"/>
              </a:ext>
            </a:extLst>
          </p:cNvPr>
          <p:cNvSpPr/>
          <p:nvPr/>
        </p:nvSpPr>
        <p:spPr>
          <a:xfrm>
            <a:off x="1160528" y="4628852"/>
            <a:ext cx="822661" cy="7078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s-ES_tradnl" sz="4000" dirty="0">
                <a:solidFill>
                  <a:srgbClr val="FF0000"/>
                </a:solidFill>
                <a:highlight>
                  <a:srgbClr val="FFFF00"/>
                </a:highlight>
              </a:rPr>
              <a:t>[β]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428D51-ADC3-BF4C-9757-8955854FC749}"/>
              </a:ext>
            </a:extLst>
          </p:cNvPr>
          <p:cNvSpPr/>
          <p:nvPr/>
        </p:nvSpPr>
        <p:spPr>
          <a:xfrm>
            <a:off x="4160669" y="4609802"/>
            <a:ext cx="830677" cy="7078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s-ES_tradnl" sz="4000" dirty="0">
                <a:solidFill>
                  <a:srgbClr val="FF0000"/>
                </a:solidFill>
                <a:highlight>
                  <a:srgbClr val="FFFF00"/>
                </a:highlight>
              </a:rPr>
              <a:t>[∂]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D46F18-B53E-EE44-8F41-3A790BD9EC3D}"/>
              </a:ext>
            </a:extLst>
          </p:cNvPr>
          <p:cNvSpPr/>
          <p:nvPr/>
        </p:nvSpPr>
        <p:spPr>
          <a:xfrm>
            <a:off x="7189865" y="4588014"/>
            <a:ext cx="803425" cy="7078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s-ES_tradnl" sz="4000" dirty="0">
                <a:solidFill>
                  <a:srgbClr val="FF0000"/>
                </a:solidFill>
                <a:highlight>
                  <a:srgbClr val="FFFF00"/>
                </a:highlight>
              </a:rPr>
              <a:t>[</a:t>
            </a:r>
            <a:r>
              <a:rPr lang="es-ES_tradnl" sz="4000" dirty="0" err="1">
                <a:solidFill>
                  <a:srgbClr val="FF0000"/>
                </a:solidFill>
                <a:highlight>
                  <a:srgbClr val="FFFF00"/>
                </a:highlight>
              </a:rPr>
              <a:t>ɣ</a:t>
            </a:r>
            <a:r>
              <a:rPr lang="es-ES_tradnl" sz="4000" dirty="0">
                <a:solidFill>
                  <a:srgbClr val="FF0000"/>
                </a:solidFill>
                <a:highlight>
                  <a:srgbClr val="FFFF00"/>
                </a:highlight>
              </a:rPr>
              <a:t>]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EE2C0B-39C4-FE4A-94FA-5D1C4042951C}"/>
              </a:ext>
            </a:extLst>
          </p:cNvPr>
          <p:cNvCxnSpPr>
            <a:stCxn id="12" idx="2"/>
            <a:endCxn id="3" idx="0"/>
          </p:cNvCxnSpPr>
          <p:nvPr/>
        </p:nvCxnSpPr>
        <p:spPr>
          <a:xfrm flipH="1">
            <a:off x="1571859" y="4330363"/>
            <a:ext cx="1" cy="298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428861-9259-B940-A9DA-C31504A88D69}"/>
              </a:ext>
            </a:extLst>
          </p:cNvPr>
          <p:cNvCxnSpPr/>
          <p:nvPr/>
        </p:nvCxnSpPr>
        <p:spPr>
          <a:xfrm flipH="1">
            <a:off x="4648199" y="4387811"/>
            <a:ext cx="1" cy="298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C4098A-7170-804A-B8D6-582B83689C22}"/>
              </a:ext>
            </a:extLst>
          </p:cNvPr>
          <p:cNvCxnSpPr/>
          <p:nvPr/>
        </p:nvCxnSpPr>
        <p:spPr>
          <a:xfrm flipH="1">
            <a:off x="7619999" y="4311611"/>
            <a:ext cx="1" cy="298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4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7"/>
          <p:cNvSpPr>
            <a:spLocks noChangeArrowheads="1"/>
          </p:cNvSpPr>
          <p:nvPr/>
        </p:nvSpPr>
        <p:spPr bwMode="auto">
          <a:xfrm>
            <a:off x="0" y="647700"/>
            <a:ext cx="9144000" cy="3231654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400" dirty="0">
                <a:solidFill>
                  <a:srgbClr val="FFFF00"/>
                </a:solidFill>
                <a:cs typeface="+mn-cs"/>
              </a:rPr>
              <a:t>REGLA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A0396-D57A-844F-97F6-368FB630884C}"/>
              </a:ext>
            </a:extLst>
          </p:cNvPr>
          <p:cNvSpPr txBox="1"/>
          <p:nvPr/>
        </p:nvSpPr>
        <p:spPr>
          <a:xfrm>
            <a:off x="0" y="41117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b="1" dirty="0"/>
              <a:t>“b, d, g”</a:t>
            </a:r>
          </a:p>
        </p:txBody>
      </p:sp>
    </p:spTree>
    <p:extLst>
      <p:ext uri="{BB962C8B-B14F-4D97-AF65-F5344CB8AC3E}">
        <p14:creationId xmlns:p14="http://schemas.microsoft.com/office/powerpoint/2010/main" val="15523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432426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700" u="sng" dirty="0" err="1">
                <a:solidFill>
                  <a:srgbClr val="FF0000"/>
                </a:solidFill>
                <a:latin typeface="Arial Black"/>
                <a:cs typeface="Arial Black"/>
              </a:rPr>
              <a:t>Regla</a:t>
            </a:r>
            <a:r>
              <a:rPr lang="en-US" sz="7700" u="sng" dirty="0">
                <a:solidFill>
                  <a:srgbClr val="FF0000"/>
                </a:solidFill>
                <a:latin typeface="Arial Black"/>
                <a:cs typeface="Arial Black"/>
              </a:rPr>
              <a:t> 1</a:t>
            </a:r>
            <a:r>
              <a:rPr lang="en-US" sz="7700" dirty="0">
                <a:solidFill>
                  <a:srgbClr val="FF0000"/>
                </a:solidFill>
                <a:latin typeface="Arial Black"/>
                <a:cs typeface="Arial Black"/>
              </a:rPr>
              <a:t>:</a:t>
            </a:r>
          </a:p>
          <a:p>
            <a:pPr algn="ctr">
              <a:defRPr/>
            </a:pPr>
            <a:r>
              <a:rPr lang="en-US" sz="6600" dirty="0" err="1">
                <a:solidFill>
                  <a:schemeClr val="accent2"/>
                </a:solidFill>
                <a:latin typeface="Arial Black"/>
                <a:cs typeface="Arial Black"/>
              </a:rPr>
              <a:t>Articulación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“suave”</a:t>
            </a:r>
            <a:endParaRPr lang="en-US" altLang="ja-JP" sz="66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siempre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0" y="4432637"/>
            <a:ext cx="9144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6000" b="1" dirty="0"/>
              <a:t>“b, d, g”</a:t>
            </a:r>
          </a:p>
        </p:txBody>
      </p:sp>
      <p:sp>
        <p:nvSpPr>
          <p:cNvPr id="4" name="Rectángulo redondeado 3"/>
          <p:cNvSpPr/>
          <p:nvPr/>
        </p:nvSpPr>
        <p:spPr>
          <a:xfrm>
            <a:off x="304800" y="3162300"/>
            <a:ext cx="2286000" cy="11430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000" dirty="0">
                <a:solidFill>
                  <a:schemeClr val="bg1"/>
                </a:solidFill>
              </a:rPr>
              <a:t>casi</a:t>
            </a:r>
          </a:p>
        </p:txBody>
      </p:sp>
    </p:spTree>
    <p:extLst>
      <p:ext uri="{BB962C8B-B14F-4D97-AF65-F5344CB8AC3E}">
        <p14:creationId xmlns:p14="http://schemas.microsoft.com/office/powerpoint/2010/main" val="160465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42007" y="1866900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 dirty="0">
                <a:latin typeface="Arial Black" charset="0"/>
              </a:rPr>
              <a:t>nit</a:t>
            </a:r>
            <a:r>
              <a:rPr lang="en-US" sz="13800" dirty="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4" name="Down Arrow 3"/>
          <p:cNvSpPr/>
          <p:nvPr/>
        </p:nvSpPr>
        <p:spPr bwMode="auto">
          <a:xfrm rot="3329215">
            <a:off x="5718586" y="995868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997" y="4953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inglés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8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 rot="4261629">
            <a:off x="3723692" y="-1308017"/>
            <a:ext cx="838200" cy="5615367"/>
          </a:xfrm>
          <a:prstGeom prst="downArrow">
            <a:avLst>
              <a:gd name="adj1" fmla="val 50000"/>
              <a:gd name="adj2" fmla="val 8638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44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6750" y="2354401"/>
            <a:ext cx="337185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>
                <a:latin typeface="Palatino" charset="0"/>
              </a:rPr>
              <a:t>l</a:t>
            </a:r>
            <a:r>
              <a:rPr lang="pt-PT" sz="4000" dirty="0">
                <a:latin typeface="Palatino" charset="0"/>
                <a:cs typeface="+mn-cs"/>
              </a:rPr>
              <a:t>o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>
                <a:latin typeface="Palatino" charset="0"/>
              </a:rPr>
              <a:t>o</a:t>
            </a:r>
            <a:r>
              <a:rPr lang="pt-PT" sz="4000" dirty="0">
                <a:latin typeface="Palatino" charset="0"/>
                <a:cs typeface="+mn-cs"/>
              </a:rPr>
              <a:t> </a:t>
            </a:r>
            <a:endParaRPr lang="es-CR" sz="4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  <a:cs typeface="+mn-cs"/>
              </a:rPr>
              <a:t>pi</a:t>
            </a:r>
            <a:r>
              <a:rPr lang="pt-PT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pt-PT" sz="4000" dirty="0" err="1">
                <a:latin typeface="Palatino" charset="0"/>
                <a:cs typeface="+mn-cs"/>
              </a:rPr>
              <a:t>o</a:t>
            </a:r>
            <a:r>
              <a:rPr lang="pt-PT" sz="4000" dirty="0">
                <a:latin typeface="Palatino" charset="0"/>
                <a:cs typeface="+mn-cs"/>
              </a:rPr>
              <a:t> 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la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 err="1">
                <a:latin typeface="Palatino" charset="0"/>
                <a:cs typeface="+mn-cs"/>
              </a:rPr>
              <a:t>rón</a:t>
            </a:r>
            <a:r>
              <a:rPr lang="es-ES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>
                <a:latin typeface="Palatino" charset="0"/>
                <a:cs typeface="+mn-cs"/>
              </a:rPr>
              <a:t>di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>
                <a:latin typeface="Palatino" charset="0"/>
                <a:cs typeface="+mn-cs"/>
              </a:rPr>
              <a:t>o </a:t>
            </a:r>
            <a:endParaRPr lang="pt-PT" sz="6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  <a:cs typeface="+mn-cs"/>
              </a:rPr>
              <a:t>pa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4000" dirty="0">
                <a:latin typeface="Palatino" charset="0"/>
                <a:cs typeface="+mn-cs"/>
              </a:rPr>
              <a:t>o</a:t>
            </a:r>
            <a:endParaRPr lang="en-US" sz="4000" dirty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642289" y="30861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4413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30887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u="sng" dirty="0" err="1">
                <a:solidFill>
                  <a:srgbClr val="FF0000"/>
                </a:solidFill>
                <a:latin typeface="Arial Black"/>
                <a:cs typeface="Arial Black"/>
              </a:rPr>
              <a:t>Regla</a:t>
            </a:r>
            <a:r>
              <a:rPr lang="en-US" sz="8800" u="sng" dirty="0">
                <a:solidFill>
                  <a:srgbClr val="FF0000"/>
                </a:solidFill>
                <a:latin typeface="Arial Black"/>
                <a:cs typeface="Arial Black"/>
              </a:rPr>
              <a:t> 2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Arial Black"/>
              </a:rPr>
              <a:t>:</a:t>
            </a:r>
          </a:p>
          <a:p>
            <a:pPr algn="ctr"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Arial Black"/>
              </a:rPr>
              <a:t>Articulación</a:t>
            </a:r>
            <a:endParaRPr lang="en-US" sz="60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“suave”</a:t>
            </a:r>
            <a:endParaRPr lang="en-US" altLang="ja-JP" sz="60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también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para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"v"</a:t>
            </a:r>
            <a:endParaRPr lang="en-US" sz="88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6849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206704"/>
            <a:ext cx="9143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b="1" dirty="0" err="1"/>
              <a:t>Observad</a:t>
            </a:r>
            <a:r>
              <a:rPr lang="en-US" sz="66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233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28600" y="2430601"/>
            <a:ext cx="640080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>
                <a:latin typeface="Palatino" charset="0"/>
                <a:cs typeface="+mn-cs"/>
              </a:rPr>
              <a:t>la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pt-PT" sz="4000" dirty="0">
                <a:latin typeface="Palatino" charset="0"/>
                <a:cs typeface="+mn-cs"/>
              </a:rPr>
              <a:t>a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  <a:cs typeface="+mn-cs"/>
              </a:rPr>
              <a:t>i</a:t>
            </a:r>
            <a:r>
              <a:rPr lang="pt-PT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 err="1">
                <a:latin typeface="Palatino" charset="0"/>
                <a:cs typeface="+mn-cs"/>
              </a:rPr>
              <a:t>a</a:t>
            </a:r>
            <a:r>
              <a:rPr lang="pt-PT" sz="4000" dirty="0">
                <a:latin typeface="Palatino" charset="0"/>
                <a:cs typeface="+mn-cs"/>
              </a:rPr>
              <a:t> 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  <a:cs typeface="+mn-cs"/>
              </a:rPr>
              <a:t>sua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>
                <a:latin typeface="Palatino" charset="0"/>
                <a:cs typeface="+mn-cs"/>
              </a:rPr>
              <a:t>e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  <a:cs typeface="+mn-cs"/>
              </a:rPr>
              <a:t>La</a:t>
            </a:r>
            <a:r>
              <a:rPr lang="pt-PT" sz="4000" dirty="0">
                <a:latin typeface="Palatino" charset="0"/>
                <a:cs typeface="+mn-cs"/>
              </a:rPr>
              <a:t> letra "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>
                <a:latin typeface="Palatino" charset="0"/>
                <a:cs typeface="+mn-cs"/>
              </a:rPr>
              <a:t>" (de 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>
                <a:latin typeface="Palatino" charset="0"/>
                <a:cs typeface="+mn-cs"/>
              </a:rPr>
              <a:t>urro)</a:t>
            </a:r>
            <a:endParaRPr lang="es-CR" sz="6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</a:rPr>
              <a:t>La</a:t>
            </a:r>
            <a:r>
              <a:rPr lang="pt-PT" sz="4000" dirty="0">
                <a:latin typeface="Palatino" charset="0"/>
              </a:rPr>
              <a:t> letra "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v</a:t>
            </a:r>
            <a:r>
              <a:rPr lang="pt-PT" sz="4000" dirty="0">
                <a:latin typeface="Palatino" charset="0"/>
              </a:rPr>
              <a:t>" (de 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v</a:t>
            </a:r>
            <a:r>
              <a:rPr lang="pt-PT" sz="4000" dirty="0">
                <a:latin typeface="Palatino" charset="0"/>
              </a:rPr>
              <a:t>aca) </a:t>
            </a:r>
            <a:endParaRPr lang="pt-PT" sz="4000" dirty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810000" y="2600861"/>
            <a:ext cx="4909016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"v" = "b"</a:t>
            </a:r>
          </a:p>
        </p:txBody>
      </p:sp>
    </p:spTree>
    <p:extLst>
      <p:ext uri="{BB962C8B-B14F-4D97-AF65-F5344CB8AC3E}">
        <p14:creationId xmlns:p14="http://schemas.microsoft.com/office/powerpoint/2010/main" val="258121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81000" y="2354401"/>
            <a:ext cx="379094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857250" indent="-857250">
              <a:buFont typeface="Arial"/>
              <a:buChar char="•"/>
              <a:defRPr/>
            </a:pPr>
            <a:r>
              <a:rPr lang="pt-PT" sz="4000" dirty="0">
                <a:latin typeface="Palatino" charset="0"/>
              </a:rPr>
              <a:t>so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pt-PT" sz="4000" dirty="0">
                <a:latin typeface="Palatino" charset="0"/>
              </a:rPr>
              <a:t>a </a:t>
            </a:r>
            <a:endParaRPr lang="es-CR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</a:rPr>
              <a:t>ha</a:t>
            </a:r>
            <a:r>
              <a:rPr lang="pt-PT" sz="4000" b="1" dirty="0" err="1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pt-PT" sz="4000" dirty="0" err="1">
                <a:latin typeface="Palatino" charset="0"/>
              </a:rPr>
              <a:t>o</a:t>
            </a:r>
            <a:r>
              <a:rPr lang="pt-PT" sz="4000" dirty="0">
                <a:latin typeface="Palatino" charset="0"/>
              </a:rPr>
              <a:t> 	</a:t>
            </a:r>
            <a:endParaRPr lang="es-CR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</a:rPr>
              <a:t>pa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es-ES" sz="4000" dirty="0">
                <a:latin typeface="Palatino" charset="0"/>
              </a:rPr>
              <a:t>o	</a:t>
            </a:r>
            <a:endParaRPr lang="es-CR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es-ES" sz="4000" dirty="0">
                <a:latin typeface="Palatino" charset="0"/>
              </a:rPr>
              <a:t>la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es-ES" sz="4000" dirty="0">
                <a:latin typeface="Palatino" charset="0"/>
              </a:rPr>
              <a:t>o</a:t>
            </a:r>
          </a:p>
          <a:p>
            <a:pPr marL="857250" indent="-85725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</a:rPr>
              <a:t>tra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es-ES" sz="4000" dirty="0">
                <a:latin typeface="Palatino" charset="0"/>
              </a:rPr>
              <a:t>o	</a:t>
            </a:r>
            <a:endParaRPr lang="en-US" sz="4000" dirty="0">
              <a:latin typeface="Palatino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7883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98307" y="2324100"/>
            <a:ext cx="2121093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pa</a:t>
            </a:r>
            <a:r>
              <a:rPr lang="es-ES" sz="4000" b="1" u="sng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>
                <a:latin typeface="Palatino" charset="0"/>
                <a:cs typeface="+mn-cs"/>
              </a:rPr>
              <a:t>o 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sa</a:t>
            </a:r>
            <a:r>
              <a:rPr lang="es-ES" sz="40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>
                <a:latin typeface="Palatino" charset="0"/>
                <a:cs typeface="+mn-cs"/>
              </a:rPr>
              <a:t>io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sua</a:t>
            </a:r>
            <a:r>
              <a:rPr lang="es-ES" sz="4000" b="1" u="sng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>
                <a:latin typeface="Palatino" charset="0"/>
                <a:cs typeface="+mn-cs"/>
              </a:rPr>
              <a:t>e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cue</a:t>
            </a:r>
            <a:r>
              <a:rPr lang="es-ES" sz="4000" b="1" u="sng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>
                <a:latin typeface="Palatino" charset="0"/>
                <a:cs typeface="+mn-cs"/>
              </a:rPr>
              <a:t>a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la</a:t>
            </a:r>
            <a:r>
              <a:rPr lang="es-ES" sz="40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>
                <a:latin typeface="Palatino" charset="0"/>
                <a:cs typeface="+mn-cs"/>
              </a:rPr>
              <a:t>ios</a:t>
            </a:r>
            <a:endParaRPr lang="en-US" sz="4000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69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00050" y="2354401"/>
            <a:ext cx="340995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es-ES" sz="4000" b="1" dirty="0">
                <a:latin typeface="Palatino" charset="0"/>
                <a:cs typeface="+mn-cs"/>
              </a:rPr>
              <a:t>na</a:t>
            </a:r>
            <a:r>
              <a:rPr lang="es-ES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>
                <a:latin typeface="Palatino" charset="0"/>
                <a:cs typeface="+mn-cs"/>
              </a:rPr>
              <a:t>a</a:t>
            </a:r>
            <a:endParaRPr lang="es-CR" sz="4000" b="1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>
                <a:latin typeface="Palatino" charset="0"/>
                <a:cs typeface="+mn-cs"/>
              </a:rPr>
              <a:t>cui</a:t>
            </a:r>
            <a:r>
              <a:rPr lang="es-ES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>
                <a:latin typeface="Palatino" charset="0"/>
                <a:cs typeface="+mn-cs"/>
              </a:rPr>
              <a:t>a</a:t>
            </a:r>
            <a:r>
              <a:rPr lang="es-ES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>
                <a:latin typeface="Palatino" charset="0"/>
                <a:cs typeface="+mn-cs"/>
              </a:rPr>
              <a:t>o</a:t>
            </a:r>
            <a:endParaRPr lang="es-CR" sz="4000" b="1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>
                <a:latin typeface="Palatino" charset="0"/>
                <a:cs typeface="+mn-cs"/>
              </a:rPr>
              <a:t>mie</a:t>
            </a:r>
            <a:r>
              <a:rPr lang="es-ES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>
                <a:latin typeface="Palatino" charset="0"/>
                <a:cs typeface="+mn-cs"/>
              </a:rPr>
              <a:t>o	</a:t>
            </a:r>
            <a:endParaRPr lang="es-CR" sz="4000" b="1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>
                <a:latin typeface="Palatino" charset="0"/>
                <a:cs typeface="+mn-cs"/>
              </a:rPr>
              <a:t>su</a:t>
            </a:r>
            <a:r>
              <a:rPr lang="es-ES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>
                <a:latin typeface="Palatino" charset="0"/>
                <a:cs typeface="+mn-cs"/>
              </a:rPr>
              <a:t>ar	</a:t>
            </a: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>
                <a:latin typeface="Palatino" charset="0"/>
                <a:cs typeface="+mn-cs"/>
              </a:rPr>
              <a:t>la</a:t>
            </a:r>
            <a:r>
              <a:rPr lang="es-ES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>
                <a:latin typeface="Palatino" charset="0"/>
                <a:cs typeface="+mn-cs"/>
              </a:rPr>
              <a:t>rón</a:t>
            </a:r>
            <a:endParaRPr lang="en-US" sz="4000" b="1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17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77570" y="2354401"/>
            <a:ext cx="657103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685800" indent="-685800">
              <a:buFont typeface="Arial"/>
              <a:buChar char="•"/>
              <a:defRPr/>
            </a:pPr>
            <a:r>
              <a:rPr lang="es-ES" sz="5000" dirty="0">
                <a:latin typeface="Palatino" charset="0"/>
                <a:cs typeface="+mn-cs"/>
              </a:rPr>
              <a:t>es mi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o		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>
                <a:latin typeface="Palatino" charset="0"/>
                <a:cs typeface="+mn-cs"/>
              </a:rPr>
              <a:t>no tiene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5000" dirty="0">
                <a:latin typeface="Palatino" charset="0"/>
                <a:cs typeface="+mn-cs"/>
              </a:rPr>
              <a:t>anas	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>
                <a:latin typeface="Palatino" charset="0"/>
                <a:cs typeface="+mn-cs"/>
              </a:rPr>
              <a:t>ha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5000" dirty="0">
                <a:latin typeface="Palatino" charset="0"/>
                <a:cs typeface="+mn-cs"/>
              </a:rPr>
              <a:t>la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 uste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>
                <a:latin typeface="Palatino" charset="0"/>
                <a:cs typeface="+mn-cs"/>
              </a:rPr>
              <a:t>¿quién ha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5000" dirty="0">
                <a:latin typeface="Palatino" charset="0"/>
                <a:cs typeface="+mn-cs"/>
              </a:rPr>
              <a:t>ló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 mí? </a:t>
            </a:r>
            <a:endParaRPr lang="en-US" sz="5000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5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048000" y="1028700"/>
            <a:ext cx="357020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6600" b="1">
                <a:latin typeface="Palatino" charset="0"/>
                <a:cs typeface="+mn-cs"/>
              </a:rPr>
              <a:t>Y dijo</a:t>
            </a:r>
            <a:r>
              <a:rPr lang="es-ES" sz="6600">
                <a:latin typeface="Palatino" charset="0"/>
                <a:cs typeface="+mn-cs"/>
              </a:rPr>
              <a:t> …</a:t>
            </a:r>
            <a:endParaRPr lang="en-US" sz="6600">
              <a:latin typeface="Palatino" charset="0"/>
              <a:cs typeface="+mn-cs"/>
            </a:endParaRPr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3105150" y="3060699"/>
            <a:ext cx="2743200" cy="12192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0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01566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0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30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30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30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30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30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" y="952500"/>
            <a:ext cx="5154930" cy="4782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3000" b="1" dirty="0">
                <a:latin typeface="Palatino" charset="0"/>
                <a:cs typeface="+mn-cs"/>
              </a:rPr>
              <a:t>Y dijo</a:t>
            </a:r>
            <a:r>
              <a:rPr lang="es-ES" sz="3000" dirty="0">
                <a:latin typeface="Palatino" charset="0"/>
                <a:cs typeface="+mn-cs"/>
              </a:rPr>
              <a:t> …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1. </a:t>
            </a:r>
            <a:r>
              <a:rPr lang="es-ES" sz="3600" b="1" dirty="0">
                <a:latin typeface="Palatino" charset="0"/>
                <a:cs typeface="+mn-cs"/>
              </a:rPr>
              <a:t>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ato.	</a:t>
            </a:r>
            <a:br>
              <a:rPr lang="es-ES" sz="3600" dirty="0">
                <a:latin typeface="Palatino" charset="0"/>
                <a:cs typeface="+mn-cs"/>
              </a:rPr>
            </a:b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2. 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racias.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3. </a:t>
            </a:r>
            <a:r>
              <a:rPr lang="es-ES" sz="3600" b="1" dirty="0">
                <a:latin typeface="Palatino" charset="0"/>
                <a:cs typeface="+mn-cs"/>
              </a:rPr>
              <a:t>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anamos el parti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dirty="0">
                <a:latin typeface="Palatino" charset="0"/>
                <a:cs typeface="+mn-cs"/>
              </a:rPr>
              <a:t>o.	</a:t>
            </a:r>
            <a:br>
              <a:rPr lang="es-ES" sz="3600" dirty="0">
                <a:latin typeface="Palatino" charset="0"/>
                <a:cs typeface="+mn-cs"/>
              </a:rPr>
            </a:b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4. 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dirty="0">
                <a:latin typeface="Palatino" charset="0"/>
                <a:cs typeface="+mn-cs"/>
              </a:rPr>
              <a:t>í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aselo a 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600" dirty="0">
                <a:latin typeface="Palatino" charset="0"/>
                <a:cs typeface="+mn-cs"/>
              </a:rPr>
              <a:t>erónica.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5. </a:t>
            </a:r>
            <a:r>
              <a:rPr lang="es-ES" sz="3600" b="1" dirty="0">
                <a:latin typeface="Palatino" charset="0"/>
                <a:cs typeface="+mn-cs"/>
              </a:rPr>
              <a:t>	</a:t>
            </a:r>
            <a:r>
              <a:rPr lang="es-ES" sz="3600" dirty="0">
                <a:latin typeface="Palatino" charset="0"/>
                <a:cs typeface="+mn-cs"/>
              </a:rPr>
              <a:t>¿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dirty="0">
                <a:latin typeface="Palatino" charset="0"/>
                <a:cs typeface="+mn-cs"/>
              </a:rPr>
              <a:t>ailamos?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6. </a:t>
            </a:r>
            <a:r>
              <a:rPr lang="es-ES" sz="3600" dirty="0">
                <a:solidFill>
                  <a:srgbClr val="0000FF"/>
                </a:solidFill>
                <a:latin typeface="Palatino" charset="0"/>
                <a:cs typeface="+mn-cs"/>
              </a:rPr>
              <a:t>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dirty="0">
                <a:latin typeface="Palatino" charset="0"/>
                <a:cs typeface="+mn-cs"/>
              </a:rPr>
              <a:t>é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dirty="0">
                <a:latin typeface="Palatino" charset="0"/>
                <a:cs typeface="+mn-cs"/>
              </a:rPr>
              <a:t>elo to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dirty="0">
                <a:latin typeface="Palatino" charset="0"/>
                <a:cs typeface="+mn-cs"/>
              </a:rPr>
              <a:t>o.	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34000" y="1409700"/>
            <a:ext cx="2667000" cy="1200329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>
                <a:solidFill>
                  <a:schemeClr val="bg1"/>
                </a:solidFill>
                <a:latin typeface="Rockwell Extra Bold" charset="0"/>
                <a:cs typeface="+mn-cs"/>
              </a:rPr>
              <a:t>siempre suave</a:t>
            </a:r>
          </a:p>
        </p:txBody>
      </p:sp>
    </p:spTree>
    <p:extLst>
      <p:ext uri="{BB962C8B-B14F-4D97-AF65-F5344CB8AC3E}">
        <p14:creationId xmlns:p14="http://schemas.microsoft.com/office/powerpoint/2010/main" val="181419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0819" y="2552700"/>
            <a:ext cx="9665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</a:rPr>
              <a:t>[i]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chemeClr val="bg1"/>
                </a:solidFill>
              </a:rPr>
              <a:t>Las vocales del español</a:t>
            </a:r>
          </a:p>
        </p:txBody>
      </p:sp>
      <p:pic>
        <p:nvPicPr>
          <p:cNvPr id="4" name="Picture 3" descr="vocal_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29994"/>
            <a:ext cx="9143999" cy="2308324"/>
          </a:xfrm>
          <a:prstGeom prst="rect">
            <a:avLst/>
          </a:prstGeom>
          <a:solidFill>
            <a:srgbClr val="FFFF00"/>
          </a:solidFill>
          <a:ln w="31750">
            <a:solidFill>
              <a:schemeClr val="accent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7200" b="1">
                <a:solidFill>
                  <a:srgbClr val="FF0000"/>
                </a:solidFill>
                <a:latin typeface="Palatino" charset="0"/>
                <a:cs typeface="+mn-cs"/>
              </a:rPr>
              <a:t>Pronuncie con </a:t>
            </a:r>
          </a:p>
          <a:p>
            <a:pPr algn="ctr">
              <a:defRPr/>
            </a:pPr>
            <a:r>
              <a:rPr lang="es-ES" sz="7200" b="1">
                <a:solidFill>
                  <a:srgbClr val="FF0000"/>
                </a:solidFill>
                <a:latin typeface="Palatino" charset="0"/>
                <a:cs typeface="+mn-cs"/>
              </a:rPr>
              <a:t>“d” suave</a:t>
            </a:r>
            <a:endParaRPr lang="en-US" sz="7200">
              <a:solidFill>
                <a:srgbClr val="FF0000"/>
              </a:solidFill>
              <a:latin typeface="Palatino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F4BE1-70F8-B044-B625-5B2F21536968}"/>
              </a:ext>
            </a:extLst>
          </p:cNvPr>
          <p:cNvSpPr txBox="1"/>
          <p:nvPr/>
        </p:nvSpPr>
        <p:spPr>
          <a:xfrm>
            <a:off x="895350" y="3143250"/>
            <a:ext cx="737413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/>
              <a:t>La letra “</a:t>
            </a:r>
            <a:r>
              <a:rPr lang="en-US" sz="54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5400" b="1"/>
              <a:t>” </a:t>
            </a:r>
            <a:r>
              <a:rPr lang="en-US" sz="54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5400" b="1"/>
              <a:t>e </a:t>
            </a:r>
            <a:r>
              <a:rPr lang="en-US" sz="54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5400" b="1"/>
              <a:t>ámaso.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B009A8-D336-564A-87CF-9B521E804EAD}"/>
              </a:ext>
            </a:extLst>
          </p:cNvPr>
          <p:cNvCxnSpPr/>
          <p:nvPr/>
        </p:nvCxnSpPr>
        <p:spPr>
          <a:xfrm flipH="1" flipV="1">
            <a:off x="3943350" y="3905250"/>
            <a:ext cx="639067" cy="7810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5CBC53-8B47-564B-B3E4-A3DC6D84A342}"/>
              </a:ext>
            </a:extLst>
          </p:cNvPr>
          <p:cNvCxnSpPr>
            <a:cxnSpLocks/>
          </p:cNvCxnSpPr>
          <p:nvPr/>
        </p:nvCxnSpPr>
        <p:spPr>
          <a:xfrm flipH="1" flipV="1">
            <a:off x="4677666" y="3848100"/>
            <a:ext cx="1" cy="79486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198746-1156-7D41-AFF7-97E95099ADB2}"/>
              </a:ext>
            </a:extLst>
          </p:cNvPr>
          <p:cNvCxnSpPr>
            <a:cxnSpLocks/>
          </p:cNvCxnSpPr>
          <p:nvPr/>
        </p:nvCxnSpPr>
        <p:spPr>
          <a:xfrm flipV="1">
            <a:off x="4830068" y="3905250"/>
            <a:ext cx="656332" cy="77301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7369C2-8704-1D4B-AB7E-BB382F452F1F}"/>
              </a:ext>
            </a:extLst>
          </p:cNvPr>
          <p:cNvSpPr txBox="1"/>
          <p:nvPr/>
        </p:nvSpPr>
        <p:spPr>
          <a:xfrm>
            <a:off x="4115775" y="4642962"/>
            <a:ext cx="1061509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suave</a:t>
            </a:r>
          </a:p>
        </p:txBody>
      </p:sp>
    </p:spTree>
    <p:extLst>
      <p:ext uri="{BB962C8B-B14F-4D97-AF65-F5344CB8AC3E}">
        <p14:creationId xmlns:p14="http://schemas.microsoft.com/office/powerpoint/2010/main" val="2745034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29994"/>
            <a:ext cx="9143999" cy="2308324"/>
          </a:xfrm>
          <a:prstGeom prst="rect">
            <a:avLst/>
          </a:prstGeom>
          <a:solidFill>
            <a:srgbClr val="FFFF00"/>
          </a:solidFill>
          <a:ln w="31750">
            <a:solidFill>
              <a:schemeClr val="accent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7200" b="1">
                <a:solidFill>
                  <a:srgbClr val="FF0000"/>
                </a:solidFill>
                <a:latin typeface="Palatino" charset="0"/>
                <a:cs typeface="+mn-cs"/>
              </a:rPr>
              <a:t>Pronuncie con </a:t>
            </a:r>
          </a:p>
          <a:p>
            <a:pPr algn="ctr">
              <a:defRPr/>
            </a:pPr>
            <a:r>
              <a:rPr lang="es-ES" sz="7200" b="1">
                <a:solidFill>
                  <a:srgbClr val="FF0000"/>
                </a:solidFill>
                <a:latin typeface="Palatino" charset="0"/>
                <a:cs typeface="+mn-cs"/>
              </a:rPr>
              <a:t>“d” suave</a:t>
            </a:r>
            <a:endParaRPr lang="en-US" sz="7200">
              <a:solidFill>
                <a:srgbClr val="FF0000"/>
              </a:solidFill>
              <a:latin typeface="Palatino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F4BE1-70F8-B044-B625-5B2F21536968}"/>
              </a:ext>
            </a:extLst>
          </p:cNvPr>
          <p:cNvSpPr txBox="1"/>
          <p:nvPr/>
        </p:nvSpPr>
        <p:spPr>
          <a:xfrm>
            <a:off x="895350" y="3143250"/>
            <a:ext cx="667522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/>
              <a:t>La letra “</a:t>
            </a:r>
            <a:r>
              <a:rPr lang="en-US" sz="54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5400" b="1"/>
              <a:t>” </a:t>
            </a:r>
            <a:r>
              <a:rPr lang="en-US" sz="54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5400" b="1"/>
              <a:t>e </a:t>
            </a:r>
            <a:r>
              <a:rPr lang="en-US" sz="54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5400" b="1"/>
              <a:t>avid.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B009A8-D336-564A-87CF-9B521E804EAD}"/>
              </a:ext>
            </a:extLst>
          </p:cNvPr>
          <p:cNvCxnSpPr/>
          <p:nvPr/>
        </p:nvCxnSpPr>
        <p:spPr>
          <a:xfrm flipH="1" flipV="1">
            <a:off x="3943350" y="3905250"/>
            <a:ext cx="639067" cy="7810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5CBC53-8B47-564B-B3E4-A3DC6D84A342}"/>
              </a:ext>
            </a:extLst>
          </p:cNvPr>
          <p:cNvCxnSpPr>
            <a:cxnSpLocks/>
          </p:cNvCxnSpPr>
          <p:nvPr/>
        </p:nvCxnSpPr>
        <p:spPr>
          <a:xfrm flipH="1" flipV="1">
            <a:off x="4677666" y="3848100"/>
            <a:ext cx="1" cy="79486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198746-1156-7D41-AFF7-97E95099ADB2}"/>
              </a:ext>
            </a:extLst>
          </p:cNvPr>
          <p:cNvCxnSpPr>
            <a:cxnSpLocks/>
          </p:cNvCxnSpPr>
          <p:nvPr/>
        </p:nvCxnSpPr>
        <p:spPr>
          <a:xfrm flipV="1">
            <a:off x="4830068" y="3905250"/>
            <a:ext cx="656332" cy="77301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7369C2-8704-1D4B-AB7E-BB382F452F1F}"/>
              </a:ext>
            </a:extLst>
          </p:cNvPr>
          <p:cNvSpPr txBox="1"/>
          <p:nvPr/>
        </p:nvSpPr>
        <p:spPr>
          <a:xfrm>
            <a:off x="4115775" y="4642962"/>
            <a:ext cx="1061509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suave</a:t>
            </a:r>
          </a:p>
        </p:txBody>
      </p:sp>
    </p:spTree>
    <p:extLst>
      <p:ext uri="{BB962C8B-B14F-4D97-AF65-F5344CB8AC3E}">
        <p14:creationId xmlns:p14="http://schemas.microsoft.com/office/powerpoint/2010/main" val="1426262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29994"/>
            <a:ext cx="9143999" cy="2308324"/>
          </a:xfrm>
          <a:prstGeom prst="rect">
            <a:avLst/>
          </a:prstGeom>
          <a:solidFill>
            <a:srgbClr val="FFFF00"/>
          </a:solidFill>
          <a:ln w="31750">
            <a:solidFill>
              <a:schemeClr val="accent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7200" b="1">
                <a:solidFill>
                  <a:srgbClr val="FF0000"/>
                </a:solidFill>
                <a:latin typeface="Palatino" charset="0"/>
                <a:cs typeface="+mn-cs"/>
              </a:rPr>
              <a:t>Pronuncie con </a:t>
            </a:r>
          </a:p>
          <a:p>
            <a:pPr algn="ctr">
              <a:defRPr/>
            </a:pPr>
            <a:r>
              <a:rPr lang="es-ES" sz="7200" b="1">
                <a:solidFill>
                  <a:srgbClr val="FF0000"/>
                </a:solidFill>
                <a:latin typeface="Palatino" charset="0"/>
                <a:cs typeface="+mn-cs"/>
              </a:rPr>
              <a:t>“d” suave</a:t>
            </a:r>
            <a:endParaRPr lang="en-US" sz="7200">
              <a:solidFill>
                <a:srgbClr val="FF0000"/>
              </a:solidFill>
              <a:latin typeface="Palatino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F4BE1-70F8-B044-B625-5B2F21536968}"/>
              </a:ext>
            </a:extLst>
          </p:cNvPr>
          <p:cNvSpPr txBox="1"/>
          <p:nvPr/>
        </p:nvSpPr>
        <p:spPr>
          <a:xfrm>
            <a:off x="895350" y="3143250"/>
            <a:ext cx="64235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/>
              <a:t>La letra “</a:t>
            </a:r>
            <a:r>
              <a:rPr lang="en-US" sz="54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5400" b="1"/>
              <a:t>” </a:t>
            </a:r>
            <a:r>
              <a:rPr lang="en-US" sz="54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5400" b="1"/>
              <a:t>e </a:t>
            </a:r>
            <a:r>
              <a:rPr lang="en-US" sz="54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5400" b="1"/>
              <a:t>ilsa.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B009A8-D336-564A-87CF-9B521E804EAD}"/>
              </a:ext>
            </a:extLst>
          </p:cNvPr>
          <p:cNvCxnSpPr/>
          <p:nvPr/>
        </p:nvCxnSpPr>
        <p:spPr>
          <a:xfrm flipH="1" flipV="1">
            <a:off x="3943350" y="3905250"/>
            <a:ext cx="639067" cy="7810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5CBC53-8B47-564B-B3E4-A3DC6D84A342}"/>
              </a:ext>
            </a:extLst>
          </p:cNvPr>
          <p:cNvCxnSpPr>
            <a:cxnSpLocks/>
          </p:cNvCxnSpPr>
          <p:nvPr/>
        </p:nvCxnSpPr>
        <p:spPr>
          <a:xfrm flipH="1" flipV="1">
            <a:off x="4677666" y="3848100"/>
            <a:ext cx="1" cy="79486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198746-1156-7D41-AFF7-97E95099ADB2}"/>
              </a:ext>
            </a:extLst>
          </p:cNvPr>
          <p:cNvCxnSpPr>
            <a:cxnSpLocks/>
          </p:cNvCxnSpPr>
          <p:nvPr/>
        </p:nvCxnSpPr>
        <p:spPr>
          <a:xfrm flipV="1">
            <a:off x="4830068" y="3905250"/>
            <a:ext cx="656332" cy="77301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7369C2-8704-1D4B-AB7E-BB382F452F1F}"/>
              </a:ext>
            </a:extLst>
          </p:cNvPr>
          <p:cNvSpPr txBox="1"/>
          <p:nvPr/>
        </p:nvSpPr>
        <p:spPr>
          <a:xfrm>
            <a:off x="4115775" y="4642962"/>
            <a:ext cx="1061509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suave</a:t>
            </a:r>
          </a:p>
        </p:txBody>
      </p:sp>
    </p:spTree>
    <p:extLst>
      <p:ext uri="{BB962C8B-B14F-4D97-AF65-F5344CB8AC3E}">
        <p14:creationId xmlns:p14="http://schemas.microsoft.com/office/powerpoint/2010/main" val="415949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1"/>
            <a:ext cx="9144000" cy="1107996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b="1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s-ES" sz="4000" b="1" i="1">
                <a:solidFill>
                  <a:srgbClr val="0000FF"/>
                </a:solidFill>
                <a:latin typeface="Palatino" charset="0"/>
                <a:cs typeface="+mn-cs"/>
              </a:rPr>
              <a:t>Volverán las oscuras golondrinas</a:t>
            </a:r>
            <a:endParaRPr lang="en-US" sz="4000" b="1" i="1">
              <a:solidFill>
                <a:srgbClr val="0000FF"/>
              </a:solidFill>
              <a:latin typeface="Palatino" charset="0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1261050"/>
            <a:ext cx="9144000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lvl="4" algn="ctr">
              <a:defRPr/>
            </a:pPr>
            <a:r>
              <a:rPr lang="es-ES" sz="3600" b="1" i="1" dirty="0">
                <a:latin typeface="Palatino" charset="0"/>
                <a:cs typeface="+mn-cs"/>
              </a:rPr>
              <a:t>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ol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erán las oscuras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000" b="1" i="1" dirty="0">
                <a:latin typeface="Palatino" charset="0"/>
                <a:cs typeface="+mn-cs"/>
              </a:rPr>
              <a:t>olondrinas</a:t>
            </a:r>
            <a:r>
              <a:rPr lang="es-CR" sz="3000" b="1" i="1" dirty="0">
                <a:latin typeface="Palatino" charset="0"/>
                <a:cs typeface="+mn-cs"/>
              </a:rPr>
              <a:t> </a:t>
            </a:r>
            <a:br>
              <a:rPr lang="es-CR" sz="3000" b="1" i="1" dirty="0">
                <a:latin typeface="Palatino" charset="0"/>
                <a:cs typeface="+mn-cs"/>
              </a:rPr>
            </a:b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en tu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000" b="1" i="1" dirty="0">
                <a:latin typeface="Palatino" charset="0"/>
                <a:cs typeface="+mn-cs"/>
              </a:rPr>
              <a:t>alcón sus ni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000" b="1" i="1" dirty="0">
                <a:latin typeface="Palatino" charset="0"/>
                <a:cs typeface="+mn-cs"/>
              </a:rPr>
              <a:t>os a col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000" b="1" i="1" dirty="0">
                <a:latin typeface="Palatino" charset="0"/>
                <a:cs typeface="+mn-cs"/>
              </a:rPr>
              <a:t>ar,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y otra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ez con el ala a sus cristales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ju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000" b="1" i="1" dirty="0">
                <a:latin typeface="Palatino" charset="0"/>
                <a:cs typeface="+mn-cs"/>
              </a:rPr>
              <a:t>ando llamarán.</a:t>
            </a:r>
          </a:p>
          <a:p>
            <a:pPr algn="ctr">
              <a:defRPr/>
            </a:pPr>
            <a:endParaRPr lang="es-ES" sz="3000" b="1" i="1" dirty="0">
              <a:latin typeface="Palatino" charset="0"/>
              <a:cs typeface="+mn-cs"/>
            </a:endParaRP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Pero aquellas que el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uelo refrena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000" b="1" i="1" dirty="0">
                <a:latin typeface="Palatino" charset="0"/>
                <a:cs typeface="+mn-cs"/>
              </a:rPr>
              <a:t>an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tu hermosura y mi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000" b="1" i="1" dirty="0">
                <a:latin typeface="Palatino" charset="0"/>
                <a:cs typeface="+mn-cs"/>
              </a:rPr>
              <a:t>icha al contemplar,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aquellas que aprendieron nuestros nombres,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ésas... ¡no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ol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erán!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7162800" y="5372100"/>
            <a:ext cx="18933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1200" b="1" i="1" dirty="0">
                <a:latin typeface="Palatino" charset="0"/>
                <a:cs typeface="+mn-cs"/>
              </a:rPr>
              <a:t>Gustavo Adolfo Bécquer</a:t>
            </a:r>
            <a:endParaRPr lang="en-US" sz="1200" b="1" i="1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51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26583" y="2324100"/>
            <a:ext cx="3788217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  <a:cs typeface="+mn-cs"/>
              </a:rPr>
              <a:t>ten</a:t>
            </a:r>
            <a:r>
              <a:rPr lang="pt-PT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 err="1">
                <a:latin typeface="Palatino" charset="0"/>
                <a:cs typeface="+mn-cs"/>
              </a:rPr>
              <a:t>o</a:t>
            </a:r>
            <a:r>
              <a:rPr lang="pt-PT" sz="4000" dirty="0">
                <a:latin typeface="Palatino" charset="0"/>
                <a:cs typeface="+mn-cs"/>
              </a:rPr>
              <a:t>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>
                <a:latin typeface="Palatino" charset="0"/>
                <a:cs typeface="+mn-cs"/>
              </a:rPr>
              <a:t>tan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>
                <a:latin typeface="Palatino" charset="0"/>
                <a:cs typeface="+mn-cs"/>
              </a:rPr>
              <a:t>o 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  <a:cs typeface="+mn-cs"/>
              </a:rPr>
              <a:t>an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>
                <a:latin typeface="Palatino" charset="0"/>
                <a:cs typeface="+mn-cs"/>
              </a:rPr>
              <a:t>o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  <a:cs typeface="+mn-cs"/>
              </a:rPr>
              <a:t>on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>
                <a:latin typeface="Palatino" charset="0"/>
                <a:cs typeface="+mn-cs"/>
              </a:rPr>
              <a:t>a</a:t>
            </a:r>
            <a:endParaRPr lang="es-ES" sz="4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am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>
                <a:latin typeface="Palatino" charset="0"/>
                <a:cs typeface="+mn-cs"/>
              </a:rPr>
              <a:t>os, en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err="1">
                <a:latin typeface="Palatino" charset="0"/>
                <a:cs typeface="+mn-cs"/>
              </a:rPr>
              <a:t>ío</a:t>
            </a:r>
            <a:endParaRPr lang="en-US" sz="6000" dirty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953000" y="2400300"/>
            <a:ext cx="3663182" cy="11079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600" dirty="0">
                <a:solidFill>
                  <a:srgbClr val="FFFF00"/>
                </a:solidFill>
                <a:latin typeface="Arial Black"/>
                <a:cs typeface="+mn-cs"/>
              </a:rPr>
              <a:t>[b, d, g]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780307" y="4223095"/>
            <a:ext cx="2008567" cy="1107996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6600" b="1" dirty="0" err="1">
                <a:solidFill>
                  <a:srgbClr val="FFFF00"/>
                </a:solidFill>
                <a:cs typeface="+mn-cs"/>
              </a:rPr>
              <a:t>duro</a:t>
            </a:r>
            <a:endParaRPr lang="en-US" sz="6600" b="1" dirty="0">
              <a:solidFill>
                <a:srgbClr val="FFFF00"/>
              </a:solidFill>
              <a:cs typeface="+mn-cs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410200" y="3619500"/>
            <a:ext cx="25528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cs typeface="+mn-cs"/>
              </a:rPr>
              <a:t>Símbolos</a:t>
            </a:r>
            <a:r>
              <a:rPr lang="en-US" dirty="0">
                <a:cs typeface="+mn-cs"/>
              </a:rPr>
              <a:t> </a:t>
            </a:r>
            <a:r>
              <a:rPr lang="en-US" dirty="0" err="1">
                <a:cs typeface="+mn-cs"/>
              </a:rPr>
              <a:t>fonéticos</a:t>
            </a: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74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1800" y="2247900"/>
            <a:ext cx="291465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53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24765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600" dirty="0"/>
              <a:t>Segunda parte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2385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b="1" dirty="0"/>
              <a:t>“s” vs. “z”</a:t>
            </a:r>
          </a:p>
        </p:txBody>
      </p:sp>
      <p:sp>
        <p:nvSpPr>
          <p:cNvPr id="14" name="TextBox 2"/>
          <p:cNvSpPr txBox="1">
            <a:spLocks noChangeArrowheads="1"/>
          </p:cNvSpPr>
          <p:nvPr/>
        </p:nvSpPr>
        <p:spPr bwMode="auto">
          <a:xfrm>
            <a:off x="762000" y="4381500"/>
            <a:ext cx="25827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mú</a:t>
            </a:r>
            <a:r>
              <a:rPr lang="en-US" sz="6600" b="1" u="sng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ica</a:t>
            </a:r>
            <a:endParaRPr lang="en-US" sz="6600" dirty="0"/>
          </a:p>
        </p:txBody>
      </p:sp>
      <p:sp>
        <p:nvSpPr>
          <p:cNvPr id="15" name="TextBox 4"/>
          <p:cNvSpPr txBox="1">
            <a:spLocks noChangeArrowheads="1"/>
          </p:cNvSpPr>
          <p:nvPr/>
        </p:nvSpPr>
        <p:spPr bwMode="auto">
          <a:xfrm>
            <a:off x="5598785" y="4457700"/>
            <a:ext cx="32404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/>
              <a:t>Co</a:t>
            </a:r>
            <a:r>
              <a:rPr lang="en-US" sz="6600" b="1" u="sng" dirty="0">
                <a:solidFill>
                  <a:srgbClr val="FF0000"/>
                </a:solidFill>
              </a:rPr>
              <a:t>z</a:t>
            </a:r>
            <a:r>
              <a:rPr lang="en-US" sz="6600" dirty="0"/>
              <a:t>umel</a:t>
            </a:r>
          </a:p>
        </p:txBody>
      </p:sp>
    </p:spTree>
    <p:extLst>
      <p:ext uri="{BB962C8B-B14F-4D97-AF65-F5344CB8AC3E}">
        <p14:creationId xmlns:p14="http://schemas.microsoft.com/office/powerpoint/2010/main" val="235625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29403"/>
              </p:ext>
            </p:extLst>
          </p:nvPr>
        </p:nvGraphicFramePr>
        <p:xfrm>
          <a:off x="-609600" y="1714500"/>
          <a:ext cx="6096000" cy="25603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/>
                        <a:t>[</a:t>
                      </a:r>
                      <a:r>
                        <a:rPr lang="es-ES_tradnl" sz="5000" b="1" dirty="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lang="es-ES_tradnl" sz="5000" dirty="0"/>
                        <a:t>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5000" b="1" dirty="0"/>
                        <a:t>“s”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/>
                        <a:t>[</a:t>
                      </a:r>
                      <a:r>
                        <a:rPr lang="es-ES_tradnl" sz="5000" b="1" dirty="0">
                          <a:solidFill>
                            <a:srgbClr val="FF0000"/>
                          </a:solidFill>
                        </a:rPr>
                        <a:t>z</a:t>
                      </a:r>
                      <a:r>
                        <a:rPr lang="es-ES_tradnl" sz="5000" dirty="0"/>
                        <a:t>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1466476" y="2293620"/>
            <a:ext cx="935997" cy="6858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466476" y="3055620"/>
            <a:ext cx="935997" cy="8382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5_1399647914_5b3e12ddb8932de4d674d59f7eefb6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003" y="909787"/>
            <a:ext cx="2548117" cy="1743818"/>
          </a:xfrm>
          <a:prstGeom prst="rect">
            <a:avLst/>
          </a:prstGeom>
        </p:spPr>
      </p:pic>
      <p:pic>
        <p:nvPicPr>
          <p:cNvPr id="7" name="Picture 6" descr="killer-bees-overlay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27" y="3145095"/>
            <a:ext cx="2610716" cy="1714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5F3296-7C48-CD49-967F-64E439ECFB09}"/>
              </a:ext>
            </a:extLst>
          </p:cNvPr>
          <p:cNvSpPr txBox="1"/>
          <p:nvPr/>
        </p:nvSpPr>
        <p:spPr>
          <a:xfrm>
            <a:off x="3564677" y="1620857"/>
            <a:ext cx="18277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mu</a:t>
            </a:r>
            <a:r>
              <a:rPr lang="en-US" sz="6000" b="1" u="sng">
                <a:solidFill>
                  <a:srgbClr val="FF0000"/>
                </a:solidFill>
              </a:rPr>
              <a:t>s</a:t>
            </a:r>
            <a:r>
              <a:rPr lang="en-US" sz="6000" b="1" u="sng"/>
              <a:t>t</a:t>
            </a:r>
            <a:endParaRPr lang="en-US" sz="6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DDDCF5-6BA2-2E4D-AC2A-C623C7EC96F8}"/>
              </a:ext>
            </a:extLst>
          </p:cNvPr>
          <p:cNvSpPr txBox="1"/>
          <p:nvPr/>
        </p:nvSpPr>
        <p:spPr>
          <a:xfrm>
            <a:off x="3549463" y="3385988"/>
            <a:ext cx="20649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mu</a:t>
            </a:r>
            <a:r>
              <a:rPr lang="en-US" sz="6000" b="1" u="sng">
                <a:solidFill>
                  <a:srgbClr val="FF0000"/>
                </a:solidFill>
              </a:rPr>
              <a:t>s</a:t>
            </a:r>
            <a:r>
              <a:rPr lang="en-US" sz="6000"/>
              <a:t>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4B6FFF-5EA2-1742-BDD7-24410D985F54}"/>
              </a:ext>
            </a:extLst>
          </p:cNvPr>
          <p:cNvSpPr/>
          <p:nvPr/>
        </p:nvSpPr>
        <p:spPr>
          <a:xfrm>
            <a:off x="5739348" y="0"/>
            <a:ext cx="128052" cy="571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664DC8-0639-9643-B69F-764E6F2EFB3E}"/>
              </a:ext>
            </a:extLst>
          </p:cNvPr>
          <p:cNvSpPr/>
          <p:nvPr/>
        </p:nvSpPr>
        <p:spPr>
          <a:xfrm rot="16200000">
            <a:off x="5774427" y="-313953"/>
            <a:ext cx="109746" cy="6629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CCF08A-96B8-D04B-953F-03D3E5680457}"/>
              </a:ext>
            </a:extLst>
          </p:cNvPr>
          <p:cNvSpPr txBox="1"/>
          <p:nvPr/>
        </p:nvSpPr>
        <p:spPr>
          <a:xfrm>
            <a:off x="7658697" y="3059609"/>
            <a:ext cx="1122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bu</a:t>
            </a:r>
            <a:r>
              <a:rPr lang="en-US" sz="4400" b="1" u="sng">
                <a:solidFill>
                  <a:schemeClr val="bg1"/>
                </a:solidFill>
              </a:rPr>
              <a:t>zz</a:t>
            </a:r>
            <a:endParaRPr lang="en-US" sz="3200" b="1" u="sng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C4CE88-6D4B-9449-A9BC-E07638792614}"/>
              </a:ext>
            </a:extLst>
          </p:cNvPr>
          <p:cNvSpPr txBox="1"/>
          <p:nvPr/>
        </p:nvSpPr>
        <p:spPr>
          <a:xfrm>
            <a:off x="6262610" y="1236136"/>
            <a:ext cx="12570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</a:rPr>
              <a:t>s</a:t>
            </a:r>
            <a:r>
              <a:rPr lang="en-US" sz="3200">
                <a:solidFill>
                  <a:schemeClr val="bg1"/>
                </a:solidFill>
              </a:rPr>
              <a:t>nake</a:t>
            </a:r>
            <a:endParaRPr lang="en-US" sz="3200" b="1" u="sng">
              <a:solidFill>
                <a:schemeClr val="bg1"/>
              </a:solidFill>
            </a:endParaRP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D8F1C595-B542-F24E-B355-CB14BFC43633}"/>
              </a:ext>
            </a:extLst>
          </p:cNvPr>
          <p:cNvSpPr/>
          <p:nvPr/>
        </p:nvSpPr>
        <p:spPr>
          <a:xfrm>
            <a:off x="55286" y="1872807"/>
            <a:ext cx="1629674" cy="2146132"/>
          </a:xfrm>
          <a:prstGeom prst="donut">
            <a:avLst>
              <a:gd name="adj" fmla="val 17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39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762000" y="4381500"/>
            <a:ext cx="25827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mú</a:t>
            </a:r>
            <a:r>
              <a:rPr lang="en-US" sz="6600" b="1" u="sng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ica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598785" y="4457700"/>
            <a:ext cx="32404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/>
              <a:t>Co</a:t>
            </a:r>
            <a:r>
              <a:rPr lang="en-US" sz="6600" b="1" u="sng" dirty="0">
                <a:solidFill>
                  <a:srgbClr val="FF0000"/>
                </a:solidFill>
              </a:rPr>
              <a:t>z</a:t>
            </a:r>
            <a:r>
              <a:rPr lang="en-US" sz="6600" dirty="0"/>
              <a:t>umel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8" name="Frame 7"/>
          <p:cNvSpPr/>
          <p:nvPr/>
        </p:nvSpPr>
        <p:spPr bwMode="auto">
          <a:xfrm>
            <a:off x="2438400" y="27813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9" name="&quot;No&quot; Symbol 8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0" name="Picture 9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674674-3829-E84F-B1C6-85850D274CD0}"/>
              </a:ext>
            </a:extLst>
          </p:cNvPr>
          <p:cNvCxnSpPr/>
          <p:nvPr/>
        </p:nvCxnSpPr>
        <p:spPr>
          <a:xfrm flipV="1">
            <a:off x="6934200" y="1409700"/>
            <a:ext cx="1905000" cy="19050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CF9441-0B37-4E41-8262-E1A8CE5A3AD5}"/>
              </a:ext>
            </a:extLst>
          </p:cNvPr>
          <p:cNvCxnSpPr>
            <a:cxnSpLocks/>
          </p:cNvCxnSpPr>
          <p:nvPr/>
        </p:nvCxnSpPr>
        <p:spPr>
          <a:xfrm flipH="1" flipV="1">
            <a:off x="6880134" y="1798260"/>
            <a:ext cx="1905000" cy="12954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22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366278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pre</a:t>
            </a:r>
            <a:r>
              <a:rPr lang="en-US" sz="6600" b="1" u="sng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idente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837223" y="4457700"/>
            <a:ext cx="2392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a</a:t>
            </a:r>
            <a:r>
              <a:rPr lang="en-US" sz="6600" b="1" u="sng" dirty="0" err="1">
                <a:solidFill>
                  <a:srgbClr val="FF0000"/>
                </a:solidFill>
              </a:rPr>
              <a:t>z</a:t>
            </a:r>
            <a:r>
              <a:rPr lang="en-US" sz="6600" dirty="0" err="1"/>
              <a:t>úcar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426E92-5A9E-C249-A0E5-1FBFF554E9F1}"/>
              </a:ext>
            </a:extLst>
          </p:cNvPr>
          <p:cNvCxnSpPr/>
          <p:nvPr/>
        </p:nvCxnSpPr>
        <p:spPr>
          <a:xfrm flipV="1">
            <a:off x="6934200" y="1409700"/>
            <a:ext cx="1905000" cy="19050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738AB2-712D-5748-994A-D7B6F91B4CA4}"/>
              </a:ext>
            </a:extLst>
          </p:cNvPr>
          <p:cNvCxnSpPr>
            <a:cxnSpLocks/>
          </p:cNvCxnSpPr>
          <p:nvPr/>
        </p:nvCxnSpPr>
        <p:spPr>
          <a:xfrm flipH="1" flipV="1">
            <a:off x="6880134" y="1798260"/>
            <a:ext cx="1905000" cy="12954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92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166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</a:rPr>
              <a:t>[e]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chemeClr val="bg1"/>
                </a:solidFill>
              </a:rPr>
              <a:t>Las vocales del español</a:t>
            </a:r>
          </a:p>
        </p:txBody>
      </p:sp>
      <p:pic>
        <p:nvPicPr>
          <p:cNvPr id="7" name="Picture 6" descr="vocal_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229939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/>
              <a:t>ca</a:t>
            </a:r>
            <a:r>
              <a:rPr lang="en-US" sz="6600" b="1" u="sng" dirty="0">
                <a:solidFill>
                  <a:srgbClr val="FF0000"/>
                </a:solidFill>
              </a:rPr>
              <a:t>s</a:t>
            </a:r>
            <a:r>
              <a:rPr lang="en-US" sz="6600" dirty="0"/>
              <a:t>ual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54E020-41EB-F64E-8186-7AEF5DB747BC}"/>
              </a:ext>
            </a:extLst>
          </p:cNvPr>
          <p:cNvCxnSpPr/>
          <p:nvPr/>
        </p:nvCxnSpPr>
        <p:spPr>
          <a:xfrm flipV="1">
            <a:off x="6934200" y="1409700"/>
            <a:ext cx="1905000" cy="19050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ACE1CE-A6E6-DA45-98E8-A65DD6AED602}"/>
              </a:ext>
            </a:extLst>
          </p:cNvPr>
          <p:cNvCxnSpPr>
            <a:cxnSpLocks/>
          </p:cNvCxnSpPr>
          <p:nvPr/>
        </p:nvCxnSpPr>
        <p:spPr>
          <a:xfrm flipH="1" flipV="1">
            <a:off x="6880134" y="1798260"/>
            <a:ext cx="1905000" cy="12954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78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206423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ra</a:t>
            </a:r>
            <a:r>
              <a:rPr lang="en-US" sz="6600" b="1" u="sng" dirty="0" err="1">
                <a:solidFill>
                  <a:srgbClr val="FF0000"/>
                </a:solidFill>
              </a:rPr>
              <a:t>z</a:t>
            </a:r>
            <a:r>
              <a:rPr lang="en-US" sz="6600" dirty="0" err="1"/>
              <a:t>ón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486400" y="4457700"/>
            <a:ext cx="34739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ra</a:t>
            </a:r>
            <a:r>
              <a:rPr lang="en-US" sz="6600" b="1" u="sng" dirty="0" err="1">
                <a:solidFill>
                  <a:srgbClr val="FF0000"/>
                </a:solidFill>
              </a:rPr>
              <a:t>z</a:t>
            </a:r>
            <a:r>
              <a:rPr lang="en-US" sz="6600" dirty="0" err="1"/>
              <a:t>onable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743259-546C-D345-8C8D-D344BFC4BBEC}"/>
              </a:ext>
            </a:extLst>
          </p:cNvPr>
          <p:cNvCxnSpPr/>
          <p:nvPr/>
        </p:nvCxnSpPr>
        <p:spPr>
          <a:xfrm flipV="1">
            <a:off x="6934200" y="1409700"/>
            <a:ext cx="1905000" cy="19050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4BC6C4-4179-7F49-9F79-2DA27F9C6C14}"/>
              </a:ext>
            </a:extLst>
          </p:cNvPr>
          <p:cNvCxnSpPr>
            <a:cxnSpLocks/>
          </p:cNvCxnSpPr>
          <p:nvPr/>
        </p:nvCxnSpPr>
        <p:spPr>
          <a:xfrm flipH="1" flipV="1">
            <a:off x="6880134" y="1798260"/>
            <a:ext cx="1905000" cy="12954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01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939904" y="4511070"/>
            <a:ext cx="541045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4500" dirty="0"/>
              <a:t>¿</a:t>
            </a:r>
            <a:r>
              <a:rPr lang="en-US" sz="4500" dirty="0" err="1"/>
              <a:t>Quiere</a:t>
            </a:r>
            <a:r>
              <a:rPr lang="en-US" sz="4500" dirty="0" err="1">
                <a:solidFill>
                  <a:srgbClr val="FF0000"/>
                </a:solidFill>
              </a:rPr>
              <a:t>s</a:t>
            </a:r>
            <a:r>
              <a:rPr lang="en-US" sz="4500" dirty="0"/>
              <a:t> </a:t>
            </a:r>
            <a:r>
              <a:rPr lang="en-US" sz="4500" dirty="0" err="1"/>
              <a:t>té</a:t>
            </a:r>
            <a:r>
              <a:rPr lang="en-US" sz="4500" dirty="0"/>
              <a:t>? ¡H</a:t>
            </a:r>
            <a:r>
              <a:rPr lang="es-ES" sz="4500" dirty="0"/>
              <a:t>á</a:t>
            </a:r>
            <a:r>
              <a:rPr lang="en-US" sz="4500" dirty="0" err="1">
                <a:solidFill>
                  <a:srgbClr val="FF0000"/>
                </a:solidFill>
              </a:rPr>
              <a:t>z</a:t>
            </a:r>
            <a:r>
              <a:rPr lang="en-US" sz="4500" dirty="0" err="1"/>
              <a:t>telo</a:t>
            </a:r>
            <a:r>
              <a:rPr lang="en-US" sz="4500" dirty="0"/>
              <a:t>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47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“z”</a:t>
            </a: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3810000" y="2019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4" descr="images-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4" b="13654"/>
          <a:stretch/>
        </p:blipFill>
        <p:spPr bwMode="auto">
          <a:xfrm>
            <a:off x="76200" y="1638300"/>
            <a:ext cx="2362200" cy="238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mag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1578093"/>
            <a:ext cx="3479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0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89741" y="2354401"/>
            <a:ext cx="266305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mú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ica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pre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idente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Co</a:t>
            </a:r>
            <a:r>
              <a:rPr lang="en-US" sz="4000" b="1" dirty="0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umel</a:t>
            </a: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¡h</a:t>
            </a:r>
            <a:r>
              <a:rPr lang="es-ES" sz="4000" b="1" dirty="0">
                <a:solidFill>
                  <a:srgbClr val="0000FF"/>
                </a:solidFill>
                <a:latin typeface="Palatino" charset="0"/>
                <a:cs typeface="+mn-cs"/>
              </a:rPr>
              <a:t>á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telo</a:t>
            </a: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!</a:t>
            </a: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idora</a:t>
            </a:r>
            <a:endParaRPr lang="en-US" sz="4000" dirty="0">
              <a:latin typeface="Palatino" charset="0"/>
              <a:cs typeface="+mn-cs"/>
            </a:endParaRPr>
          </a:p>
        </p:txBody>
      </p:sp>
      <p:pic>
        <p:nvPicPr>
          <p:cNvPr id="5" name="Picture 4" descr="rattlesnake_striking.img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2"/>
          <a:stretch/>
        </p:blipFill>
        <p:spPr>
          <a:xfrm>
            <a:off x="4724400" y="2485437"/>
            <a:ext cx="3996838" cy="28866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36266-8663-3E44-927A-68560B7DCCE2}"/>
              </a:ext>
            </a:extLst>
          </p:cNvPr>
          <p:cNvSpPr txBox="1"/>
          <p:nvPr/>
        </p:nvSpPr>
        <p:spPr>
          <a:xfrm>
            <a:off x="4400550" y="2609850"/>
            <a:ext cx="1338828" cy="13234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/>
              <a:t>[s]</a:t>
            </a:r>
          </a:p>
        </p:txBody>
      </p:sp>
    </p:spTree>
    <p:extLst>
      <p:ext uri="{BB962C8B-B14F-4D97-AF65-F5344CB8AC3E}">
        <p14:creationId xmlns:p14="http://schemas.microsoft.com/office/powerpoint/2010/main" val="9324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7200" y="2502072"/>
            <a:ext cx="343555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800" b="1" dirty="0" err="1">
                <a:solidFill>
                  <a:srgbClr val="0000FF"/>
                </a:solidFill>
                <a:latin typeface="Palatino" charset="0"/>
                <a:cs typeface="+mn-cs"/>
              </a:rPr>
              <a:t>mu</a:t>
            </a:r>
            <a:r>
              <a:rPr lang="en-US" sz="4800" b="1" u="sng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800" b="1" dirty="0" err="1">
                <a:solidFill>
                  <a:srgbClr val="0000FF"/>
                </a:solidFill>
                <a:latin typeface="Palatino" charset="0"/>
                <a:cs typeface="+mn-cs"/>
              </a:rPr>
              <a:t>icólogo</a:t>
            </a:r>
            <a:endParaRPr lang="en-US" sz="48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800" b="1" dirty="0" err="1">
                <a:solidFill>
                  <a:srgbClr val="0000FF"/>
                </a:solidFill>
                <a:latin typeface="Palatino" charset="0"/>
                <a:cs typeface="+mn-cs"/>
              </a:rPr>
              <a:t>belle</a:t>
            </a:r>
            <a:r>
              <a:rPr lang="en-US" sz="4800" b="1" u="sng" dirty="0" err="1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800" b="1" dirty="0" err="1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endParaRPr lang="en-US" sz="48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800" b="1" dirty="0">
                <a:solidFill>
                  <a:srgbClr val="0000FF"/>
                </a:solidFill>
                <a:latin typeface="Palatino" charset="0"/>
                <a:cs typeface="+mn-cs"/>
              </a:rPr>
              <a:t>la </a:t>
            </a:r>
            <a:r>
              <a:rPr lang="en-US" sz="4800" b="1" u="sng" dirty="0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800" b="1" dirty="0">
                <a:solidFill>
                  <a:srgbClr val="0000FF"/>
                </a:solidFill>
                <a:latin typeface="Palatino" charset="0"/>
                <a:cs typeface="+mn-cs"/>
              </a:rPr>
              <a:t>eta</a:t>
            </a:r>
          </a:p>
        </p:txBody>
      </p:sp>
      <p:pic>
        <p:nvPicPr>
          <p:cNvPr id="8" name="Picture 7" descr="rattlesnake_striking.img.jpg">
            <a:extLst>
              <a:ext uri="{FF2B5EF4-FFF2-40B4-BE49-F238E27FC236}">
                <a16:creationId xmlns:a16="http://schemas.microsoft.com/office/drawing/2014/main" id="{E91A8337-83D1-7A4D-A10F-7C6385643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2"/>
          <a:stretch/>
        </p:blipFill>
        <p:spPr>
          <a:xfrm>
            <a:off x="4800600" y="2502072"/>
            <a:ext cx="3996838" cy="2886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052AB0-DFB7-D14B-A416-2305C9D6E9A6}"/>
              </a:ext>
            </a:extLst>
          </p:cNvPr>
          <p:cNvSpPr txBox="1"/>
          <p:nvPr/>
        </p:nvSpPr>
        <p:spPr>
          <a:xfrm>
            <a:off x="4419600" y="2702272"/>
            <a:ext cx="1338828" cy="13234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/>
              <a:t>[s]</a:t>
            </a:r>
          </a:p>
        </p:txBody>
      </p:sp>
    </p:spTree>
    <p:extLst>
      <p:ext uri="{BB962C8B-B14F-4D97-AF65-F5344CB8AC3E}">
        <p14:creationId xmlns:p14="http://schemas.microsoft.com/office/powerpoint/2010/main" val="397285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7208" y="2514243"/>
            <a:ext cx="847819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4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d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ora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4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 la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p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re</a:t>
            </a:r>
            <a:r>
              <a:rPr lang="en-US" sz="54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d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en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t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d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e la 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4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c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uela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d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e 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mu</a:t>
            </a:r>
            <a:r>
              <a:rPr lang="en-US" sz="54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c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ología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d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e 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4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t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am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b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ul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182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446550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dirty="0" err="1">
                <a:solidFill>
                  <a:srgbClr val="FF0000"/>
                </a:solidFill>
                <a:latin typeface="Arial Black"/>
                <a:cs typeface="+mn-cs"/>
              </a:rPr>
              <a:t>Resumen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000151"/>
            <a:ext cx="8915400" cy="337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600" dirty="0"/>
              <a:t> Hay que </a:t>
            </a:r>
            <a:r>
              <a:rPr lang="es-ES_tradnl" sz="3600" b="1" dirty="0"/>
              <a:t>evitar</a:t>
            </a:r>
            <a:r>
              <a:rPr lang="es-ES_tradnl" sz="3600" dirty="0"/>
              <a:t> </a:t>
            </a:r>
            <a:r>
              <a:rPr lang="es-ES_tradnl" sz="3600" b="1" dirty="0"/>
              <a:t>la </a:t>
            </a:r>
            <a:r>
              <a:rPr lang="es-ES_tradnl" sz="3600" b="1" dirty="0" err="1"/>
              <a:t>schwa</a:t>
            </a:r>
            <a:r>
              <a:rPr lang="es-ES_tradnl" sz="3600" b="1" dirty="0"/>
              <a:t> /</a:t>
            </a:r>
            <a:r>
              <a:rPr lang="en-US" sz="3600" b="1" dirty="0" err="1"/>
              <a:t>ə</a:t>
            </a:r>
            <a:r>
              <a:rPr lang="en-US" sz="3600" b="1" dirty="0"/>
              <a:t>/</a:t>
            </a:r>
            <a:endParaRPr lang="es-ES_tradnl" sz="3600" b="1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600" dirty="0"/>
              <a:t> Las </a:t>
            </a:r>
            <a:r>
              <a:rPr lang="es-ES_tradnl" sz="3600" b="1" dirty="0"/>
              <a:t>vocales</a:t>
            </a:r>
            <a:r>
              <a:rPr lang="es-ES_tradnl" sz="3600" dirty="0"/>
              <a:t> deben ser </a:t>
            </a:r>
            <a:r>
              <a:rPr lang="es-ES_tradnl" sz="3600" b="1" dirty="0"/>
              <a:t>tensas</a:t>
            </a:r>
            <a:r>
              <a:rPr lang="es-ES_tradnl" sz="3600" dirty="0"/>
              <a:t> y </a:t>
            </a:r>
            <a:r>
              <a:rPr lang="es-ES_tradnl" sz="3600" b="1" dirty="0"/>
              <a:t>cortas</a:t>
            </a:r>
            <a:endParaRPr lang="es-ES_tradnl" sz="36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600" b="1" dirty="0"/>
              <a:t> No aspirar /p, t, k/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600" dirty="0"/>
              <a:t> Pronunciar /</a:t>
            </a:r>
            <a:r>
              <a:rPr lang="es-ES_tradnl" sz="3600" b="1" dirty="0"/>
              <a:t>b, d, g/ “suave”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600" b="1" dirty="0"/>
              <a:t> “s” </a:t>
            </a:r>
            <a:r>
              <a:rPr lang="es-ES_tradnl" sz="3600" dirty="0"/>
              <a:t>es “</a:t>
            </a:r>
            <a:r>
              <a:rPr lang="es-ES_tradnl" sz="3600" b="1" dirty="0"/>
              <a:t>ssssssss</a:t>
            </a:r>
            <a:r>
              <a:rPr lang="es-ES_tradnl" sz="3600" dirty="0"/>
              <a:t>” (como la </a:t>
            </a:r>
            <a:r>
              <a:rPr lang="es-ES_tradnl" sz="3600" b="1" u="sng" dirty="0"/>
              <a:t>sssssss</a:t>
            </a:r>
            <a:r>
              <a:rPr lang="es-ES_tradnl" sz="3600" dirty="0"/>
              <a:t>erpiente)</a:t>
            </a:r>
          </a:p>
        </p:txBody>
      </p:sp>
    </p:spTree>
    <p:extLst>
      <p:ext uri="{BB962C8B-B14F-4D97-AF65-F5344CB8AC3E}">
        <p14:creationId xmlns:p14="http://schemas.microsoft.com/office/powerpoint/2010/main" val="383702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2300526"/>
            <a:ext cx="449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b="1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6562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Algunas estrategias </a:t>
            </a:r>
          </a:p>
          <a:p>
            <a:pPr algn="ctr"/>
            <a:r>
              <a:rPr lang="es-ES_tradnl" sz="5000" dirty="0"/>
              <a:t>para mejorar la 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0" y="2705100"/>
            <a:ext cx="40386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Usar el espejo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Hacer grabaciones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Hablar lentamente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Buscar un modelo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Cantar</a:t>
            </a:r>
          </a:p>
        </p:txBody>
      </p:sp>
    </p:spTree>
    <p:extLst>
      <p:ext uri="{BB962C8B-B14F-4D97-AF65-F5344CB8AC3E}">
        <p14:creationId xmlns:p14="http://schemas.microsoft.com/office/powerpoint/2010/main" val="26729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00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¡Gracias por asistir!</a:t>
            </a:r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400300"/>
            <a:ext cx="3611880" cy="2410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07E831-5CBD-5F41-A29E-1858B9B80129}"/>
              </a:ext>
            </a:extLst>
          </p:cNvPr>
          <p:cNvSpPr txBox="1"/>
          <p:nvPr/>
        </p:nvSpPr>
        <p:spPr>
          <a:xfrm>
            <a:off x="10172700" y="3848100"/>
            <a:ext cx="184731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1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1976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</a:rPr>
              <a:t>[a]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chemeClr val="bg1"/>
                </a:solidFill>
              </a:rPr>
              <a:t>Las vocales del español</a:t>
            </a:r>
          </a:p>
        </p:txBody>
      </p:sp>
      <p:pic>
        <p:nvPicPr>
          <p:cNvPr id="7" name="Picture 6" descr="vocal_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550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</a:rPr>
              <a:t>[o]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chemeClr val="bg1"/>
                </a:solidFill>
              </a:rPr>
              <a:t>Las vocales del español</a:t>
            </a:r>
          </a:p>
        </p:txBody>
      </p:sp>
      <p:pic>
        <p:nvPicPr>
          <p:cNvPr id="7" name="Picture 6" descr="vocal_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5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356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</a:rPr>
              <a:t>[u]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chemeClr val="bg1"/>
                </a:solidFill>
              </a:rPr>
              <a:t>Las vocales del español</a:t>
            </a:r>
          </a:p>
        </p:txBody>
      </p:sp>
      <p:pic>
        <p:nvPicPr>
          <p:cNvPr id="7" name="Picture 6" descr="vocal_u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66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941</Words>
  <Application>Microsoft Macintosh PowerPoint</Application>
  <PresentationFormat>On-screen Show (16:10)</PresentationFormat>
  <Paragraphs>319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Arial Black</vt:lpstr>
      <vt:lpstr>Candara</vt:lpstr>
      <vt:lpstr>Century Gothic</vt:lpstr>
      <vt:lpstr>Palatino</vt:lpstr>
      <vt:lpstr>Rockwell Extra Bold</vt:lpstr>
      <vt:lpstr>SILDoulos IPA93</vt:lpstr>
      <vt:lpstr>Times</vt:lpstr>
      <vt:lpstr>Books 16x9</vt:lpstr>
      <vt:lpstr>Clínica de pronunciación:  Sesión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2024-07-26T11:31:56Z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